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7" r:id="rId2"/>
    <p:sldId id="258" r:id="rId3"/>
    <p:sldId id="296" r:id="rId4"/>
    <p:sldId id="259" r:id="rId5"/>
    <p:sldId id="297" r:id="rId6"/>
    <p:sldId id="298" r:id="rId7"/>
    <p:sldId id="299" r:id="rId8"/>
    <p:sldId id="300" r:id="rId9"/>
    <p:sldId id="267" r:id="rId10"/>
    <p:sldId id="268" r:id="rId11"/>
    <p:sldId id="270" r:id="rId12"/>
    <p:sldId id="271" r:id="rId13"/>
    <p:sldId id="302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312" r:id="rId22"/>
    <p:sldId id="314" r:id="rId23"/>
    <p:sldId id="313" r:id="rId24"/>
    <p:sldId id="281" r:id="rId25"/>
    <p:sldId id="288" r:id="rId26"/>
    <p:sldId id="290" r:id="rId27"/>
    <p:sldId id="291" r:id="rId28"/>
    <p:sldId id="292" r:id="rId29"/>
    <p:sldId id="293" r:id="rId30"/>
    <p:sldId id="294" r:id="rId31"/>
    <p:sldId id="295" r:id="rId32"/>
  </p:sldIdLst>
  <p:sldSz cx="9144000" cy="6858000" type="screen4x3"/>
  <p:notesSz cx="6858000" cy="9144000"/>
  <p:custDataLst>
    <p:tags r:id="rId34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399FF"/>
    <a:srgbClr val="00CCFF"/>
    <a:srgbClr val="EE4F08"/>
    <a:srgbClr val="CB4407"/>
    <a:srgbClr val="FF9933"/>
    <a:srgbClr val="FF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-5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E0E43A-6AB6-4330-9B82-1D7757725745}" type="datetimeFigureOut">
              <a:rPr lang="fr-FR" smtClean="0"/>
              <a:pPr/>
              <a:t>21/11/2011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12F7DB-FFF5-44B0-B914-B5F95451D7D5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24110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5A82A7-68C0-443D-A95F-18A2B385D40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5A82A7-68C0-443D-A95F-18A2B385D40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5A82A7-68C0-443D-A95F-18A2B385D40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5A82A7-68C0-443D-A95F-18A2B385D40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6525344"/>
            <a:ext cx="9144000" cy="36004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79512" y="2204864"/>
            <a:ext cx="8712968" cy="1752600"/>
          </a:xfrm>
        </p:spPr>
        <p:txBody>
          <a:bodyPr>
            <a:normAutofit/>
          </a:bodyPr>
          <a:lstStyle>
            <a:lvl1pPr marL="0" indent="0" algn="l">
              <a:buNone/>
              <a:defRPr sz="20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dirty="0" smtClean="0"/>
              <a:t>Cliquez pour modifier le style des sous-titres du masque</a:t>
            </a:r>
            <a:endParaRPr kumimoji="0" lang="en-US" dirty="0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5991544" y="6525344"/>
            <a:ext cx="3044952" cy="365760"/>
          </a:xfrm>
        </p:spPr>
        <p:txBody>
          <a:bodyPr/>
          <a:lstStyle/>
          <a:p>
            <a:fld id="{9E28DB96-E29E-4A02-AD1A-A620B2605C69}" type="datetime1">
              <a:rPr lang="fr-FR" smtClean="0"/>
              <a:pPr/>
              <a:t>21/11/2011</a:t>
            </a:fld>
            <a:endParaRPr lang="fr-BE" dirty="0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3581400" cy="365760"/>
          </a:xfrm>
        </p:spPr>
        <p:txBody>
          <a:bodyPr/>
          <a:lstStyle/>
          <a:p>
            <a:r>
              <a:rPr lang="fr-BE" smtClean="0"/>
              <a:t>Bayes Consulting</a:t>
            </a:r>
            <a:endParaRPr lang="fr-BE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79512" y="2060848"/>
            <a:ext cx="8784976" cy="0"/>
          </a:xfrm>
          <a:prstGeom prst="line">
            <a:avLst/>
          </a:prstGeom>
          <a:noFill/>
          <a:ln w="11430" cap="flat" cmpd="sng" algn="ctr">
            <a:solidFill>
              <a:srgbClr val="00206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8712968" cy="1752600"/>
          </a:xfrm>
        </p:spPr>
        <p:txBody>
          <a:bodyPr anchor="b"/>
          <a:lstStyle>
            <a:lvl1pPr>
              <a:defRPr sz="4200">
                <a:solidFill>
                  <a:srgbClr val="002060"/>
                </a:solidFill>
              </a:defRPr>
            </a:lvl1pPr>
          </a:lstStyle>
          <a:p>
            <a:r>
              <a:rPr kumimoji="0" lang="fr-FR" dirty="0" smtClean="0"/>
              <a:t>Cliquez pour modifier le style du titre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048" y="44624"/>
            <a:ext cx="8534400" cy="758952"/>
          </a:xfr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3500" b="1" kern="1200" baseline="0" dirty="0">
                <a:solidFill>
                  <a:srgbClr val="002060"/>
                </a:solidFill>
                <a:latin typeface="Garamond" pitchFamily="18" charset="0"/>
                <a:ea typeface="Verdana" pitchFamily="34" charset="0"/>
                <a:cs typeface="Calibri" pitchFamily="34" charset="0"/>
              </a:defRPr>
            </a:lvl1pPr>
          </a:lstStyle>
          <a:p>
            <a:r>
              <a:rPr kumimoji="0" lang="fr-FR" dirty="0" smtClean="0"/>
              <a:t>Cliquez pour modifier le style du titre</a:t>
            </a:r>
            <a:endParaRPr kumimoji="0"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AC5E-3F25-4CDB-A991-183217DCB318}" type="datetime1">
              <a:rPr lang="fr-FR" smtClean="0"/>
              <a:pPr/>
              <a:t>21/11/2011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3581400" cy="365760"/>
          </a:xfrm>
        </p:spPr>
        <p:txBody>
          <a:bodyPr/>
          <a:lstStyle/>
          <a:p>
            <a:r>
              <a:rPr lang="fr-BE" dirty="0" smtClean="0"/>
              <a:t>Bayes Consulting</a:t>
            </a:r>
            <a:endParaRPr lang="fr-BE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100528" y="908720"/>
            <a:ext cx="8503920" cy="5190328"/>
          </a:xfrm>
          <a:ln>
            <a:noFill/>
          </a:ln>
        </p:spPr>
        <p:txBody>
          <a:bodyPr/>
          <a:lstStyle>
            <a:lvl1pPr algn="just">
              <a:buClr>
                <a:srgbClr val="002060"/>
              </a:buClr>
              <a:defRPr/>
            </a:lvl1pPr>
            <a:lvl3pPr algn="just">
              <a:lnSpc>
                <a:spcPts val="2000"/>
              </a:lnSpc>
              <a:buClr>
                <a:srgbClr val="002060"/>
              </a:buClr>
              <a:buSzPct val="80000"/>
              <a:buFont typeface="Wingdings" pitchFamily="2" charset="2"/>
              <a:buChar char="§"/>
              <a:defRPr sz="2200"/>
            </a:lvl3pPr>
          </a:lstStyle>
          <a:p>
            <a:pPr lvl="0" eaLnBrk="1" latinLnBrk="0" hangingPunct="1"/>
            <a:r>
              <a:rPr lang="fr-FR" dirty="0" smtClean="0"/>
              <a:t>Cliquez pour modifier les styles du texte du masque</a:t>
            </a:r>
          </a:p>
          <a:p>
            <a:pPr lvl="2" eaLnBrk="1" latinLnBrk="0" hangingPunct="1"/>
            <a:r>
              <a:rPr lang="fr-FR" dirty="0" smtClean="0"/>
              <a:t>Deuxième niveau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06F6-483B-4DAF-AB98-6DD57B5474A4}" type="datetime1">
              <a:rPr lang="fr-FR" smtClean="0"/>
              <a:pPr/>
              <a:t>21/11/2011</a:t>
            </a:fld>
            <a:endParaRPr lang="fr-BE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Bayes Consulting</a:t>
            </a:r>
            <a:endParaRPr lang="fr-BE" dirty="0"/>
          </a:p>
        </p:txBody>
      </p:sp>
      <p:sp>
        <p:nvSpPr>
          <p:cNvPr id="6" name="Espace réservé du graphique 5"/>
          <p:cNvSpPr>
            <a:spLocks noGrp="1"/>
          </p:cNvSpPr>
          <p:nvPr>
            <p:ph type="chart" sz="quarter" idx="12"/>
          </p:nvPr>
        </p:nvSpPr>
        <p:spPr>
          <a:xfrm>
            <a:off x="323528" y="1196752"/>
            <a:ext cx="8568952" cy="4968552"/>
          </a:xfrm>
          <a:noFill/>
        </p:spPr>
        <p:txBody>
          <a:bodyPr/>
          <a:lstStyle/>
          <a:p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-27383"/>
            <a:ext cx="9144000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6525344"/>
            <a:ext cx="9144000" cy="36004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991544" y="652534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 b="1">
                <a:solidFill>
                  <a:srgbClr val="002060"/>
                </a:solidFill>
                <a:latin typeface="Garamond" pitchFamily="18" charset="0"/>
                <a:cs typeface="Calibri" pitchFamily="34" charset="0"/>
              </a:defRPr>
            </a:lvl1pPr>
          </a:lstStyle>
          <a:p>
            <a:fld id="{D36106F6-483B-4DAF-AB98-6DD57B5474A4}" type="datetime1">
              <a:rPr lang="fr-FR" smtClean="0"/>
              <a:pPr/>
              <a:t>21/11/2011</a:t>
            </a:fld>
            <a:endParaRPr lang="fr-BE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107504" y="6525344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 b="1">
                <a:solidFill>
                  <a:srgbClr val="002060"/>
                </a:solidFill>
                <a:latin typeface="Garamond" pitchFamily="18" charset="0"/>
                <a:cs typeface="Calibri" pitchFamily="34" charset="0"/>
              </a:defRPr>
            </a:lvl1pPr>
          </a:lstStyle>
          <a:p>
            <a:r>
              <a:rPr lang="fr-BE" dirty="0" smtClean="0"/>
              <a:t>Bayes Consulting</a:t>
            </a:r>
            <a:endParaRPr lang="fr-BE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07504" y="836712"/>
            <a:ext cx="8568952" cy="0"/>
          </a:xfrm>
          <a:prstGeom prst="line">
            <a:avLst/>
          </a:prstGeom>
          <a:noFill/>
          <a:ln w="11430" cap="flat" cmpd="sng" algn="ctr">
            <a:solidFill>
              <a:srgbClr val="00206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marL="0" algn="l" defTabSz="914400" rtl="0" eaLnBrk="1" latinLnBrk="0" hangingPunct="1"/>
            <a:endParaRPr kumimoji="0" lang="en-US"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107504" y="44624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dirty="0" smtClean="0"/>
              <a:t>Cliquez pour modifier le style du titre</a:t>
            </a:r>
            <a:endParaRPr kumimoji="0" lang="en-US" dirty="0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142056" y="908720"/>
            <a:ext cx="8534400" cy="5112568"/>
          </a:xfrm>
          <a:prstGeom prst="rect">
            <a:avLst/>
          </a:prstGeom>
          <a:ln>
            <a:noFill/>
          </a:ln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dirty="0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dirty="0" smtClean="0"/>
              <a:t>Deuxième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4" r:id="rId3"/>
  </p:sldLayoutIdLst>
  <p:hf sldNum="0" hdr="0"/>
  <p:txStyles>
    <p:titleStyle>
      <a:lvl1pPr algn="l" rtl="0" eaLnBrk="1" latinLnBrk="0" hangingPunct="1">
        <a:spcBef>
          <a:spcPct val="0"/>
        </a:spcBef>
        <a:buNone/>
        <a:defRPr kumimoji="0" sz="3500" b="1" kern="1200" baseline="0">
          <a:solidFill>
            <a:srgbClr val="002060"/>
          </a:solidFill>
          <a:latin typeface="Garamond" pitchFamily="18" charset="0"/>
          <a:ea typeface="Verdana" pitchFamily="34" charset="0"/>
          <a:cs typeface="Aharoni" pitchFamily="2" charset="-79"/>
        </a:defRPr>
      </a:lvl1pPr>
    </p:titleStyle>
    <p:bodyStyle>
      <a:lvl1pPr marL="274320" indent="-274320" algn="just" rtl="0" eaLnBrk="1" latinLnBrk="0" hangingPunct="1">
        <a:spcBef>
          <a:spcPct val="20000"/>
        </a:spcBef>
        <a:buClr>
          <a:srgbClr val="002060"/>
        </a:buClr>
        <a:buSzPct val="85000"/>
        <a:buFont typeface="Wingdings" pitchFamily="2" charset="2"/>
        <a:buChar char="§"/>
        <a:defRPr kumimoji="0" sz="2400" kern="1200">
          <a:solidFill>
            <a:schemeClr val="tx2"/>
          </a:solidFill>
          <a:latin typeface="Garamond" pitchFamily="18" charset="0"/>
          <a:ea typeface="+mn-ea"/>
          <a:cs typeface="Calibri" pitchFamily="34" charset="0"/>
        </a:defRPr>
      </a:lvl1pPr>
      <a:lvl2pPr marL="548640" indent="-274320" algn="just" rtl="0" eaLnBrk="1" latinLnBrk="0" hangingPunct="1">
        <a:lnSpc>
          <a:spcPts val="2000"/>
        </a:lnSpc>
        <a:spcBef>
          <a:spcPct val="20000"/>
        </a:spcBef>
        <a:buClr>
          <a:srgbClr val="002060"/>
        </a:buClr>
        <a:buSzPct val="70000"/>
        <a:buFont typeface="Wingdings" pitchFamily="2" charset="2"/>
        <a:buChar char="§"/>
        <a:defRPr kumimoji="0" sz="2200" kern="1200">
          <a:solidFill>
            <a:schemeClr val="tx2"/>
          </a:solidFill>
          <a:latin typeface="Garamond" pitchFamily="18" charset="0"/>
          <a:ea typeface="+mn-ea"/>
          <a:cs typeface="Calibri" pitchFamily="34" charset="0"/>
        </a:defRPr>
      </a:lvl2pPr>
      <a:lvl3pPr marL="822960" indent="-228600" algn="l" rtl="0" eaLnBrk="1" latinLnBrk="0" hangingPunct="1">
        <a:spcBef>
          <a:spcPct val="20000"/>
        </a:spcBef>
        <a:buClr>
          <a:srgbClr val="002060"/>
        </a:buClr>
        <a:buSzPct val="75000"/>
        <a:buFont typeface="Wingdings" pitchFamily="2" charset="2"/>
        <a:buChar char="§"/>
        <a:defRPr kumimoji="0" sz="2000" kern="1200">
          <a:solidFill>
            <a:schemeClr val="tx2"/>
          </a:solidFill>
          <a:latin typeface="Garamond" pitchFamily="18" charset="0"/>
          <a:ea typeface="+mn-ea"/>
          <a:cs typeface="Calibri" pitchFamily="34" charset="0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Calibri" pitchFamily="34" charset="0"/>
          <a:ea typeface="+mn-ea"/>
          <a:cs typeface="Calibri" pitchFamily="34" charset="0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76" y="620688"/>
            <a:ext cx="8193024" cy="1295400"/>
          </a:xfr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Vulnerable Banks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03712" y="2348880"/>
            <a:ext cx="8193024" cy="3276600"/>
          </a:xfrm>
        </p:spPr>
        <p:txBody>
          <a:bodyPr>
            <a:normAutofit/>
          </a:bodyPr>
          <a:lstStyle/>
          <a:p>
            <a:endParaRPr lang="en-US" b="1" dirty="0" smtClean="0"/>
          </a:p>
          <a:p>
            <a:r>
              <a:rPr lang="en-US" dirty="0" smtClean="0">
                <a:solidFill>
                  <a:schemeClr val="tx2"/>
                </a:solidFill>
              </a:rPr>
              <a:t>Robin Greenwood (HBS &amp; NBER) </a:t>
            </a:r>
          </a:p>
          <a:p>
            <a:r>
              <a:rPr lang="en-US" dirty="0" err="1" smtClean="0">
                <a:solidFill>
                  <a:schemeClr val="tx2"/>
                </a:solidFill>
              </a:rPr>
              <a:t>Augustin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Landier</a:t>
            </a:r>
            <a:r>
              <a:rPr lang="en-US" dirty="0" smtClean="0">
                <a:solidFill>
                  <a:schemeClr val="tx2"/>
                </a:solidFill>
              </a:rPr>
              <a:t> (Toulouse)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David </a:t>
            </a:r>
            <a:r>
              <a:rPr lang="en-US" dirty="0" err="1" smtClean="0">
                <a:solidFill>
                  <a:schemeClr val="tx2"/>
                </a:solidFill>
              </a:rPr>
              <a:t>Thesmar</a:t>
            </a:r>
            <a:r>
              <a:rPr lang="en-US" dirty="0" smtClean="0">
                <a:solidFill>
                  <a:schemeClr val="tx2"/>
                </a:solidFill>
              </a:rPr>
              <a:t> (HEC Paris &amp; CEPR)</a:t>
            </a:r>
          </a:p>
          <a:p>
            <a:endParaRPr lang="en-US" b="1" dirty="0">
              <a:solidFill>
                <a:schemeClr val="tx2"/>
              </a:solidFill>
            </a:endParaRPr>
          </a:p>
          <a:p>
            <a:r>
              <a:rPr lang="en-US" b="0" smtClean="0"/>
              <a:t>novem</a:t>
            </a:r>
            <a:r>
              <a:rPr lang="en-US" b="0" smtClean="0">
                <a:solidFill>
                  <a:schemeClr val="tx2"/>
                </a:solidFill>
              </a:rPr>
              <a:t>ber</a:t>
            </a:r>
            <a:r>
              <a:rPr lang="en-US" b="0" dirty="0" smtClean="0">
                <a:solidFill>
                  <a:schemeClr val="tx2"/>
                </a:solidFill>
              </a:rPr>
              <a:t> 2011</a:t>
            </a:r>
          </a:p>
        </p:txBody>
      </p:sp>
    </p:spTree>
    <p:extLst>
      <p:ext uri="{BB962C8B-B14F-4D97-AF65-F5344CB8AC3E}">
        <p14:creationId xmlns="" xmlns:p14="http://schemas.microsoft.com/office/powerpoint/2010/main" val="199352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 Ingredients needed / </a:t>
            </a:r>
            <a:r>
              <a:rPr lang="en-US" dirty="0" smtClean="0">
                <a:solidFill>
                  <a:srgbClr val="C00000"/>
                </a:solidFill>
              </a:rPr>
              <a:t>Assumptions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10600" cy="5943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b="1" dirty="0" smtClean="0">
                <a:latin typeface="Calibri" pitchFamily="34" charset="0"/>
              </a:rPr>
              <a:t>What amount of assets do banks liquidate following shock? 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Assume they liquidate some assets to keep </a:t>
            </a: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leverage </a:t>
            </a:r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constant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No equity issuance</a:t>
            </a:r>
          </a:p>
          <a:p>
            <a:endParaRPr lang="en-US" dirty="0">
              <a:latin typeface="Calibri" pitchFamily="34" charset="0"/>
            </a:endParaRPr>
          </a:p>
          <a:p>
            <a:r>
              <a:rPr lang="en-US" b="1" dirty="0" smtClean="0">
                <a:latin typeface="Calibri" pitchFamily="34" charset="0"/>
              </a:rPr>
              <a:t>In what proportions do they liquidate assets?</a:t>
            </a:r>
            <a:endParaRPr lang="en-US" b="1" dirty="0">
              <a:latin typeface="Calibri" pitchFamily="34" charset="0"/>
            </a:endParaRPr>
          </a:p>
          <a:p>
            <a:pPr lvl="1"/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A</a:t>
            </a:r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ssume they liquidate in proportion to weight in existing holdings</a:t>
            </a:r>
          </a:p>
          <a:p>
            <a:pPr lvl="2"/>
            <a:r>
              <a:rPr lang="en-US" dirty="0" smtClean="0">
                <a:latin typeface="Calibri" pitchFamily="34" charset="0"/>
              </a:rPr>
              <a:t>Keep assets’ weighting unchanged</a:t>
            </a:r>
          </a:p>
          <a:p>
            <a:pPr marL="0" indent="0">
              <a:buNone/>
            </a:pPr>
            <a:endParaRPr lang="en-US" dirty="0" smtClean="0">
              <a:latin typeface="Calibri" pitchFamily="34" charset="0"/>
            </a:endParaRPr>
          </a:p>
          <a:p>
            <a:r>
              <a:rPr lang="en-US" b="1" dirty="0">
                <a:latin typeface="Calibri" pitchFamily="34" charset="0"/>
              </a:rPr>
              <a:t>P</a:t>
            </a:r>
            <a:r>
              <a:rPr lang="en-US" b="1" dirty="0" smtClean="0">
                <a:latin typeface="Calibri" pitchFamily="34" charset="0"/>
              </a:rPr>
              <a:t>rice impact of fire sales?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Assume Amihud ratios: returns proportional to dollar sale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89395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Framework: 3 </a:t>
            </a:r>
            <a:r>
              <a:rPr lang="fr-FR" dirty="0" err="1" smtClean="0"/>
              <a:t>steps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b="1" dirty="0" err="1" smtClean="0">
                <a:latin typeface="Calibri" pitchFamily="34" charset="0"/>
              </a:rPr>
              <a:t>From</a:t>
            </a:r>
            <a:r>
              <a:rPr lang="fr-FR" b="1" dirty="0" smtClean="0">
                <a:latin typeface="Calibri" pitchFamily="34" charset="0"/>
              </a:rPr>
              <a:t> </a:t>
            </a:r>
            <a:r>
              <a:rPr lang="fr-FR" b="1" dirty="0" err="1" smtClean="0">
                <a:latin typeface="Calibri" pitchFamily="34" charset="0"/>
              </a:rPr>
              <a:t>asset</a:t>
            </a:r>
            <a:r>
              <a:rPr lang="fr-FR" b="1" dirty="0" smtClean="0">
                <a:latin typeface="Calibri" pitchFamily="34" charset="0"/>
              </a:rPr>
              <a:t> </a:t>
            </a:r>
            <a:r>
              <a:rPr lang="fr-FR" b="1" dirty="0" err="1" smtClean="0">
                <a:latin typeface="Calibri" pitchFamily="34" charset="0"/>
              </a:rPr>
              <a:t>shock</a:t>
            </a:r>
            <a:r>
              <a:rPr lang="fr-FR" b="1" dirty="0" smtClean="0">
                <a:latin typeface="Calibri" pitchFamily="34" charset="0"/>
              </a:rPr>
              <a:t> to </a:t>
            </a:r>
            <a:r>
              <a:rPr lang="fr-FR" b="1" dirty="0" err="1" smtClean="0">
                <a:latin typeface="Calibri" pitchFamily="34" charset="0"/>
              </a:rPr>
              <a:t>bank</a:t>
            </a:r>
            <a:r>
              <a:rPr lang="fr-FR" b="1" dirty="0" smtClean="0">
                <a:latin typeface="Calibri" pitchFamily="34" charset="0"/>
              </a:rPr>
              <a:t> portfolio values</a:t>
            </a:r>
          </a:p>
          <a:p>
            <a:pPr marL="0" indent="0">
              <a:buNone/>
            </a:pPr>
            <a:endParaRPr lang="fr-FR" dirty="0" smtClean="0">
              <a:latin typeface="Calibri" pitchFamily="34" charset="0"/>
            </a:endParaRPr>
          </a:p>
          <a:p>
            <a:pPr lvl="1"/>
            <a:r>
              <a:rPr lang="fr-FR" dirty="0" smtClean="0">
                <a:solidFill>
                  <a:srgbClr val="FF0000"/>
                </a:solidFill>
                <a:latin typeface="Calibri" pitchFamily="34" charset="0"/>
              </a:rPr>
              <a:t>Matrix of Bank holdings/ </a:t>
            </a:r>
            <a:r>
              <a:rPr lang="fr-FR" dirty="0" err="1" smtClean="0">
                <a:solidFill>
                  <a:srgbClr val="FF0000"/>
                </a:solidFill>
                <a:latin typeface="Calibri" pitchFamily="34" charset="0"/>
              </a:rPr>
              <a:t>risk</a:t>
            </a:r>
            <a:r>
              <a:rPr lang="fr-FR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fr-FR" dirty="0" err="1" smtClean="0">
                <a:solidFill>
                  <a:srgbClr val="FF0000"/>
                </a:solidFill>
                <a:latin typeface="Calibri" pitchFamily="34" charset="0"/>
              </a:rPr>
              <a:t>exposures</a:t>
            </a:r>
            <a:endParaRPr lang="fr-FR" dirty="0" smtClean="0">
              <a:solidFill>
                <a:srgbClr val="FF0000"/>
              </a:solidFill>
              <a:latin typeface="Calibri" pitchFamily="34" charset="0"/>
            </a:endParaRPr>
          </a:p>
          <a:p>
            <a:endParaRPr lang="fr-FR" dirty="0">
              <a:latin typeface="Calibri" pitchFamily="34" charset="0"/>
            </a:endParaRPr>
          </a:p>
          <a:p>
            <a:r>
              <a:rPr lang="fr-FR" b="1" dirty="0" err="1" smtClean="0">
                <a:latin typeface="Calibri" pitchFamily="34" charset="0"/>
              </a:rPr>
              <a:t>From</a:t>
            </a:r>
            <a:r>
              <a:rPr lang="fr-FR" b="1" dirty="0" smtClean="0">
                <a:latin typeface="Calibri" pitchFamily="34" charset="0"/>
              </a:rPr>
              <a:t> </a:t>
            </a:r>
            <a:r>
              <a:rPr lang="fr-FR" b="1" dirty="0" err="1" smtClean="0">
                <a:latin typeface="Calibri" pitchFamily="34" charset="0"/>
              </a:rPr>
              <a:t>leverage</a:t>
            </a:r>
            <a:r>
              <a:rPr lang="fr-FR" b="1" dirty="0" smtClean="0">
                <a:latin typeface="Calibri" pitchFamily="34" charset="0"/>
              </a:rPr>
              <a:t> </a:t>
            </a:r>
            <a:r>
              <a:rPr lang="fr-FR" b="1" dirty="0" err="1" smtClean="0">
                <a:latin typeface="Calibri" pitchFamily="34" charset="0"/>
              </a:rPr>
              <a:t>shock</a:t>
            </a:r>
            <a:r>
              <a:rPr lang="fr-FR" b="1" dirty="0" smtClean="0">
                <a:latin typeface="Calibri" pitchFamily="34" charset="0"/>
              </a:rPr>
              <a:t> to </a:t>
            </a:r>
            <a:r>
              <a:rPr lang="fr-FR" b="1" dirty="0" err="1" smtClean="0">
                <a:latin typeface="Calibri" pitchFamily="34" charset="0"/>
              </a:rPr>
              <a:t>fire</a:t>
            </a:r>
            <a:r>
              <a:rPr lang="fr-FR" b="1" dirty="0" smtClean="0">
                <a:latin typeface="Calibri" pitchFamily="34" charset="0"/>
              </a:rPr>
              <a:t> sales / </a:t>
            </a:r>
            <a:r>
              <a:rPr lang="fr-FR" b="1" dirty="0" err="1" smtClean="0">
                <a:latin typeface="Calibri" pitchFamily="34" charset="0"/>
              </a:rPr>
              <a:t>buys</a:t>
            </a:r>
            <a:endParaRPr lang="fr-FR" b="1" dirty="0" smtClean="0">
              <a:latin typeface="Calibri" pitchFamily="34" charset="0"/>
            </a:endParaRPr>
          </a:p>
          <a:p>
            <a:endParaRPr lang="fr-FR" dirty="0" smtClean="0">
              <a:latin typeface="Calibri" pitchFamily="34" charset="0"/>
            </a:endParaRPr>
          </a:p>
          <a:p>
            <a:pPr lvl="1"/>
            <a:r>
              <a:rPr lang="fr-FR" dirty="0" smtClean="0">
                <a:solidFill>
                  <a:srgbClr val="FF0000"/>
                </a:solidFill>
                <a:latin typeface="Calibri" pitchFamily="34" charset="0"/>
              </a:rPr>
              <a:t>Liquidation </a:t>
            </a:r>
            <a:r>
              <a:rPr lang="fr-FR" dirty="0" err="1" smtClean="0">
                <a:solidFill>
                  <a:srgbClr val="FF0000"/>
                </a:solidFill>
                <a:latin typeface="Calibri" pitchFamily="34" charset="0"/>
              </a:rPr>
              <a:t>rule</a:t>
            </a:r>
            <a:r>
              <a:rPr lang="fr-FR" dirty="0" smtClean="0">
                <a:solidFill>
                  <a:srgbClr val="FF0000"/>
                </a:solidFill>
                <a:latin typeface="Calibri" pitchFamily="34" charset="0"/>
              </a:rPr>
              <a:t> (</a:t>
            </a:r>
            <a:r>
              <a:rPr lang="fr-FR" dirty="0" err="1" smtClean="0">
                <a:solidFill>
                  <a:srgbClr val="FF0000"/>
                </a:solidFill>
                <a:latin typeface="Calibri" pitchFamily="34" charset="0"/>
              </a:rPr>
              <a:t>proportional</a:t>
            </a:r>
            <a:r>
              <a:rPr lang="fr-FR" dirty="0" smtClean="0">
                <a:solidFill>
                  <a:srgbClr val="FF0000"/>
                </a:solidFill>
                <a:latin typeface="Calibri" pitchFamily="34" charset="0"/>
              </a:rPr>
              <a:t>)</a:t>
            </a:r>
          </a:p>
          <a:p>
            <a:endParaRPr lang="fr-FR" dirty="0" smtClean="0">
              <a:latin typeface="Calibri" pitchFamily="34" charset="0"/>
            </a:endParaRPr>
          </a:p>
          <a:p>
            <a:r>
              <a:rPr lang="fr-FR" b="1" dirty="0" err="1" smtClean="0">
                <a:latin typeface="Calibri" pitchFamily="34" charset="0"/>
              </a:rPr>
              <a:t>From</a:t>
            </a:r>
            <a:r>
              <a:rPr lang="fr-FR" b="1" dirty="0" smtClean="0">
                <a:latin typeface="Calibri" pitchFamily="34" charset="0"/>
              </a:rPr>
              <a:t> </a:t>
            </a:r>
            <a:r>
              <a:rPr lang="fr-FR" b="1" dirty="0" err="1" smtClean="0">
                <a:latin typeface="Calibri" pitchFamily="34" charset="0"/>
              </a:rPr>
              <a:t>fire</a:t>
            </a:r>
            <a:r>
              <a:rPr lang="fr-FR" b="1" dirty="0" smtClean="0">
                <a:latin typeface="Calibri" pitchFamily="34" charset="0"/>
              </a:rPr>
              <a:t> sales to </a:t>
            </a:r>
            <a:r>
              <a:rPr lang="fr-FR" b="1" dirty="0" err="1" smtClean="0">
                <a:latin typeface="Calibri" pitchFamily="34" charset="0"/>
              </a:rPr>
              <a:t>bank</a:t>
            </a:r>
            <a:r>
              <a:rPr lang="fr-FR" b="1" dirty="0" smtClean="0">
                <a:latin typeface="Calibri" pitchFamily="34" charset="0"/>
              </a:rPr>
              <a:t> </a:t>
            </a:r>
            <a:r>
              <a:rPr lang="fr-FR" b="1" dirty="0" err="1" smtClean="0">
                <a:latin typeface="Calibri" pitchFamily="34" charset="0"/>
              </a:rPr>
              <a:t>returns</a:t>
            </a:r>
            <a:endParaRPr lang="fr-FR" b="1" dirty="0" smtClean="0">
              <a:latin typeface="Calibri" pitchFamily="34" charset="0"/>
            </a:endParaRPr>
          </a:p>
          <a:p>
            <a:endParaRPr lang="fr-FR" dirty="0" smtClean="0">
              <a:latin typeface="Calibri" pitchFamily="34" charset="0"/>
            </a:endParaRPr>
          </a:p>
          <a:p>
            <a:pPr lvl="1"/>
            <a:r>
              <a:rPr lang="fr-FR" dirty="0" smtClean="0">
                <a:solidFill>
                  <a:srgbClr val="FF0000"/>
                </a:solidFill>
                <a:latin typeface="Calibri" pitchFamily="34" charset="0"/>
              </a:rPr>
              <a:t>Price impact</a:t>
            </a:r>
            <a:endParaRPr lang="fr-FR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3844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>
                <a:latin typeface="Calibri" pitchFamily="34" charset="0"/>
              </a:rPr>
              <a:t>N</a:t>
            </a:r>
            <a:r>
              <a:rPr lang="en-US" dirty="0" smtClean="0">
                <a:latin typeface="Calibri" pitchFamily="34" charset="0"/>
              </a:rPr>
              <a:t> banks, </a:t>
            </a:r>
            <a:r>
              <a:rPr lang="en-US" i="1" dirty="0">
                <a:latin typeface="Calibri" pitchFamily="34" charset="0"/>
              </a:rPr>
              <a:t>K</a:t>
            </a:r>
            <a:r>
              <a:rPr lang="en-US" dirty="0" smtClean="0">
                <a:latin typeface="Calibri" pitchFamily="34" charset="0"/>
              </a:rPr>
              <a:t> assets</a:t>
            </a:r>
          </a:p>
          <a:p>
            <a:r>
              <a:rPr lang="en-US" i="1" dirty="0" smtClean="0">
                <a:latin typeface="Calibri" pitchFamily="34" charset="0"/>
              </a:rPr>
              <a:t>F</a:t>
            </a:r>
            <a:r>
              <a:rPr lang="en-US" i="1" baseline="-25000" dirty="0" smtClean="0">
                <a:latin typeface="Calibri" pitchFamily="34" charset="0"/>
              </a:rPr>
              <a:t>t</a:t>
            </a:r>
            <a:r>
              <a:rPr lang="en-US" baseline="-25000" dirty="0" smtClean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= Vector of Asset Returns:</a:t>
            </a:r>
          </a:p>
          <a:p>
            <a:endParaRPr lang="en-US" dirty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r>
              <a:rPr lang="en-US" i="1" dirty="0" smtClean="0">
                <a:latin typeface="Calibri" pitchFamily="34" charset="0"/>
              </a:rPr>
              <a:t>M</a:t>
            </a:r>
            <a:r>
              <a:rPr lang="en-US" dirty="0" smtClean="0">
                <a:latin typeface="Calibri" pitchFamily="34" charset="0"/>
              </a:rPr>
              <a:t> = Matrix of bank weights in </a:t>
            </a:r>
            <a:r>
              <a:rPr lang="en-US" dirty="0" err="1" smtClean="0">
                <a:latin typeface="Calibri" pitchFamily="34" charset="0"/>
              </a:rPr>
              <a:t>diff’t</a:t>
            </a:r>
            <a:r>
              <a:rPr lang="en-US" dirty="0" smtClean="0">
                <a:latin typeface="Calibri" pitchFamily="34" charset="0"/>
              </a:rPr>
              <a:t> assets:</a:t>
            </a:r>
          </a:p>
          <a:p>
            <a:endParaRPr lang="en-US" dirty="0">
              <a:latin typeface="Calibri" pitchFamily="34" charset="0"/>
            </a:endParaRPr>
          </a:p>
          <a:p>
            <a:r>
              <a:rPr lang="en-US" i="1" dirty="0" smtClean="0">
                <a:latin typeface="Calibri" pitchFamily="34" charset="0"/>
              </a:rPr>
              <a:t>B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= </a:t>
            </a:r>
            <a:r>
              <a:rPr lang="en-US" dirty="0" smtClean="0">
                <a:latin typeface="Calibri" pitchFamily="34" charset="0"/>
              </a:rPr>
              <a:t> Diagonal matrix </a:t>
            </a:r>
            <a:r>
              <a:rPr lang="en-US" dirty="0">
                <a:latin typeface="Calibri" pitchFamily="34" charset="0"/>
              </a:rPr>
              <a:t>of </a:t>
            </a:r>
            <a:r>
              <a:rPr lang="en-US" dirty="0" smtClean="0">
                <a:latin typeface="Calibri" pitchFamily="34" charset="0"/>
              </a:rPr>
              <a:t>bank leverage (d/e)</a:t>
            </a:r>
            <a:endParaRPr lang="en-US" dirty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A = Diagonal matrix of bank’s asset values (in $ or Euro)</a:t>
            </a:r>
          </a:p>
          <a:p>
            <a:pPr marL="0" indent="0">
              <a:buNone/>
            </a:pPr>
            <a:endParaRPr lang="en-US" dirty="0" smtClean="0">
              <a:latin typeface="Calibri" pitchFamily="34" charset="0"/>
            </a:endParaRPr>
          </a:p>
          <a:p>
            <a:r>
              <a:rPr lang="en-US" i="1" dirty="0">
                <a:latin typeface="Calibri" pitchFamily="34" charset="0"/>
              </a:rPr>
              <a:t>L</a:t>
            </a:r>
            <a:r>
              <a:rPr lang="en-US" dirty="0">
                <a:latin typeface="Calibri" pitchFamily="34" charset="0"/>
              </a:rPr>
              <a:t> =  Diagonal matrix of </a:t>
            </a:r>
            <a:r>
              <a:rPr lang="en-US" dirty="0" smtClean="0">
                <a:latin typeface="Calibri" pitchFamily="34" charset="0"/>
              </a:rPr>
              <a:t>price impact ratios </a:t>
            </a:r>
            <a:r>
              <a:rPr lang="en-US" dirty="0">
                <a:latin typeface="Calibri" pitchFamily="34" charset="0"/>
              </a:rPr>
              <a:t>by </a:t>
            </a:r>
            <a:r>
              <a:rPr lang="en-US" dirty="0" smtClean="0">
                <a:latin typeface="Calibri" pitchFamily="34" charset="0"/>
              </a:rPr>
              <a:t>assets</a:t>
            </a:r>
            <a:endParaRPr lang="en-US" dirty="0">
              <a:latin typeface="Calibri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065195427"/>
              </p:ext>
            </p:extLst>
          </p:nvPr>
        </p:nvGraphicFramePr>
        <p:xfrm>
          <a:off x="4465638" y="1117600"/>
          <a:ext cx="1050925" cy="1106488"/>
        </p:xfrm>
        <a:graphic>
          <a:graphicData uri="http://schemas.openxmlformats.org/presentationml/2006/ole">
            <p:oleObj spid="_x0000_s1129" name="Equation" r:id="rId3" imgW="672840" imgH="711000" progId="">
              <p:embed/>
            </p:oleObj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028064426"/>
              </p:ext>
            </p:extLst>
          </p:nvPr>
        </p:nvGraphicFramePr>
        <p:xfrm>
          <a:off x="5859463" y="2060575"/>
          <a:ext cx="2944812" cy="1538288"/>
        </p:xfrm>
        <a:graphic>
          <a:graphicData uri="http://schemas.openxmlformats.org/presentationml/2006/ole">
            <p:oleObj spid="_x0000_s1130" name="Equation" r:id="rId4" imgW="1371600" imgH="711000" progId="">
              <p:embed/>
            </p:oleObj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952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Step</a:t>
            </a:r>
            <a:r>
              <a:rPr lang="fr-FR" dirty="0" smtClean="0"/>
              <a:t> #1: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/>
              <a:t>A</a:t>
            </a:r>
            <a:r>
              <a:rPr lang="fr-FR" dirty="0" err="1" smtClean="0"/>
              <a:t>sset</a:t>
            </a:r>
            <a:r>
              <a:rPr lang="fr-FR" dirty="0" smtClean="0"/>
              <a:t> </a:t>
            </a:r>
            <a:r>
              <a:rPr lang="fr-FR" dirty="0" err="1" smtClean="0"/>
              <a:t>shocks</a:t>
            </a:r>
            <a:r>
              <a:rPr lang="fr-FR" dirty="0" smtClean="0"/>
              <a:t> to Bank </a:t>
            </a:r>
            <a:r>
              <a:rPr lang="fr-FR" dirty="0" err="1" smtClean="0"/>
              <a:t>assets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pitchFamily="34" charset="0"/>
              </a:rPr>
              <a:t>R = Vector of banks’ </a:t>
            </a:r>
            <a:r>
              <a:rPr lang="en-US" b="1" u="sng" dirty="0" smtClean="0">
                <a:latin typeface="Calibri" pitchFamily="34" charset="0"/>
              </a:rPr>
              <a:t>portfolio</a:t>
            </a:r>
            <a:r>
              <a:rPr lang="en-US" dirty="0" smtClean="0">
                <a:latin typeface="Calibri" pitchFamily="34" charset="0"/>
              </a:rPr>
              <a:t> returns (aka unlevered returns):</a:t>
            </a:r>
          </a:p>
          <a:p>
            <a:endParaRPr lang="en-US" dirty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endParaRPr lang="en-US" dirty="0">
              <a:latin typeface="Calibri" pitchFamily="34" charset="0"/>
            </a:endParaRPr>
          </a:p>
          <a:p>
            <a:endParaRPr lang="fr-FR" dirty="0" smtClean="0">
              <a:latin typeface="Calibri" pitchFamily="34" charset="0"/>
            </a:endParaRPr>
          </a:p>
          <a:p>
            <a:endParaRPr lang="fr-FR" dirty="0">
              <a:latin typeface="Calibri" pitchFamily="34" charset="0"/>
            </a:endParaRPr>
          </a:p>
          <a:p>
            <a:endParaRPr lang="fr-FR" dirty="0" smtClean="0">
              <a:latin typeface="Calibri" pitchFamily="34" charset="0"/>
            </a:endParaRPr>
          </a:p>
        </p:txBody>
      </p:sp>
      <p:graphicFrame>
        <p:nvGraphicFramePr>
          <p:cNvPr id="18" name="Objet 17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866100144"/>
              </p:ext>
            </p:extLst>
          </p:nvPr>
        </p:nvGraphicFramePr>
        <p:xfrm>
          <a:off x="2339752" y="1844824"/>
          <a:ext cx="3279775" cy="1677987"/>
        </p:xfrm>
        <a:graphic>
          <a:graphicData uri="http://schemas.openxmlformats.org/presentationml/2006/ole">
            <p:oleObj spid="_x0000_s6182" name="Equation" r:id="rId3" imgW="1396800" imgH="711000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65355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Step</a:t>
            </a:r>
            <a:r>
              <a:rPr lang="fr-FR" dirty="0" smtClean="0"/>
              <a:t> #2: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bank</a:t>
            </a:r>
            <a:r>
              <a:rPr lang="fr-FR" dirty="0" smtClean="0"/>
              <a:t> </a:t>
            </a:r>
            <a:r>
              <a:rPr lang="fr-FR" dirty="0" err="1" smtClean="0"/>
              <a:t>shocks</a:t>
            </a:r>
            <a:r>
              <a:rPr lang="fr-FR" dirty="0" smtClean="0"/>
              <a:t> to </a:t>
            </a:r>
            <a:r>
              <a:rPr lang="fr-FR" dirty="0" err="1" smtClean="0"/>
              <a:t>fire</a:t>
            </a:r>
            <a:r>
              <a:rPr lang="fr-FR" dirty="0" smtClean="0"/>
              <a:t> sales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0528" y="764704"/>
            <a:ext cx="8503920" cy="5949280"/>
          </a:xfrm>
        </p:spPr>
        <p:txBody>
          <a:bodyPr>
            <a:normAutofit/>
          </a:bodyPr>
          <a:lstStyle/>
          <a:p>
            <a:r>
              <a:rPr lang="fr-FR" dirty="0" smtClean="0">
                <a:latin typeface="Calibri" pitchFamily="34" charset="0"/>
              </a:rPr>
              <a:t>Bank </a:t>
            </a:r>
            <a:r>
              <a:rPr lang="fr-FR" dirty="0" err="1" smtClean="0">
                <a:latin typeface="Calibri" pitchFamily="34" charset="0"/>
              </a:rPr>
              <a:t>with</a:t>
            </a:r>
            <a:r>
              <a:rPr lang="fr-FR" dirty="0" smtClean="0">
                <a:latin typeface="Calibri" pitchFamily="34" charset="0"/>
              </a:rPr>
              <a:t> </a:t>
            </a:r>
            <a:r>
              <a:rPr lang="fr-FR" dirty="0" err="1" smtClean="0">
                <a:latin typeface="Calibri" pitchFamily="34" charset="0"/>
              </a:rPr>
              <a:t>assets</a:t>
            </a:r>
            <a:r>
              <a:rPr lang="fr-FR" dirty="0" smtClean="0">
                <a:latin typeface="Calibri" pitchFamily="34" charset="0"/>
              </a:rPr>
              <a:t>=100; </a:t>
            </a:r>
            <a:r>
              <a:rPr lang="fr-FR" dirty="0" err="1" smtClean="0">
                <a:latin typeface="Calibri" pitchFamily="34" charset="0"/>
              </a:rPr>
              <a:t>shock</a:t>
            </a:r>
            <a:r>
              <a:rPr lang="fr-FR" dirty="0" smtClean="0">
                <a:latin typeface="Calibri" pitchFamily="34" charset="0"/>
              </a:rPr>
              <a:t> = -1. </a:t>
            </a:r>
          </a:p>
          <a:p>
            <a:endParaRPr lang="fr-FR" dirty="0" smtClean="0">
              <a:latin typeface="Calibri" pitchFamily="34" charset="0"/>
            </a:endParaRPr>
          </a:p>
          <a:p>
            <a:endParaRPr lang="fr-FR" dirty="0" smtClean="0">
              <a:latin typeface="Calibri" pitchFamily="34" charset="0"/>
            </a:endParaRPr>
          </a:p>
          <a:p>
            <a:endParaRPr lang="fr-FR" dirty="0" smtClean="0">
              <a:latin typeface="Calibri" pitchFamily="34" charset="0"/>
            </a:endParaRPr>
          </a:p>
          <a:p>
            <a:endParaRPr lang="fr-FR" dirty="0" smtClean="0">
              <a:latin typeface="Calibri" pitchFamily="34" charset="0"/>
            </a:endParaRPr>
          </a:p>
          <a:p>
            <a:endParaRPr lang="fr-FR" dirty="0" smtClean="0">
              <a:latin typeface="Calibri" pitchFamily="34" charset="0"/>
            </a:endParaRPr>
          </a:p>
          <a:p>
            <a:r>
              <a:rPr lang="fr-FR" dirty="0" smtClean="0">
                <a:latin typeface="Calibri" pitchFamily="34" charset="0"/>
              </a:rPr>
              <a:t>To </a:t>
            </a:r>
            <a:r>
              <a:rPr lang="fr-FR" dirty="0" err="1" smtClean="0">
                <a:latin typeface="Calibri" pitchFamily="34" charset="0"/>
              </a:rPr>
              <a:t>keep</a:t>
            </a:r>
            <a:r>
              <a:rPr lang="fr-FR" dirty="0" smtClean="0">
                <a:latin typeface="Calibri" pitchFamily="34" charset="0"/>
              </a:rPr>
              <a:t> </a:t>
            </a:r>
            <a:r>
              <a:rPr lang="fr-FR" dirty="0" err="1">
                <a:latin typeface="Calibri" pitchFamily="34" charset="0"/>
              </a:rPr>
              <a:t>leverage</a:t>
            </a:r>
            <a:r>
              <a:rPr lang="fr-FR" dirty="0">
                <a:latin typeface="Calibri" pitchFamily="34" charset="0"/>
              </a:rPr>
              <a:t> constant </a:t>
            </a:r>
            <a:r>
              <a:rPr lang="fr-FR" dirty="0" smtClean="0">
                <a:latin typeface="Calibri" pitchFamily="34" charset="0"/>
              </a:rPr>
              <a:t>, </a:t>
            </a:r>
            <a:r>
              <a:rPr lang="fr-FR" dirty="0" err="1" smtClean="0">
                <a:latin typeface="Calibri" pitchFamily="34" charset="0"/>
              </a:rPr>
              <a:t>need</a:t>
            </a:r>
            <a:r>
              <a:rPr lang="fr-FR" dirty="0" smtClean="0">
                <a:latin typeface="Calibri" pitchFamily="34" charset="0"/>
              </a:rPr>
              <a:t> to </a:t>
            </a:r>
            <a:r>
              <a:rPr lang="fr-FR" dirty="0" err="1" smtClean="0">
                <a:latin typeface="Calibri" pitchFamily="34" charset="0"/>
              </a:rPr>
              <a:t>sell</a:t>
            </a:r>
            <a:r>
              <a:rPr lang="fr-FR" dirty="0" smtClean="0">
                <a:latin typeface="Calibri" pitchFamily="34" charset="0"/>
              </a:rPr>
              <a:t>  - (d/e) x A x (-1%)</a:t>
            </a:r>
          </a:p>
          <a:p>
            <a:pPr>
              <a:buNone/>
            </a:pPr>
            <a:r>
              <a:rPr lang="fr-FR" dirty="0" smtClean="0">
                <a:latin typeface="Calibri" pitchFamily="34" charset="0"/>
                <a:sym typeface="Wingdings"/>
              </a:rPr>
              <a:t>        </a:t>
            </a:r>
            <a:r>
              <a:rPr lang="fr-FR" dirty="0" smtClean="0">
                <a:latin typeface="Calibri" pitchFamily="34" charset="0"/>
              </a:rPr>
              <a:t>In matrix </a:t>
            </a:r>
            <a:r>
              <a:rPr lang="fr-FR" dirty="0" err="1" smtClean="0">
                <a:latin typeface="Calibri" pitchFamily="34" charset="0"/>
              </a:rPr>
              <a:t>terms</a:t>
            </a:r>
            <a:r>
              <a:rPr lang="fr-FR" dirty="0" smtClean="0">
                <a:latin typeface="Calibri" pitchFamily="34" charset="0"/>
              </a:rPr>
              <a:t>: </a:t>
            </a:r>
            <a:r>
              <a:rPr lang="fr-FR" dirty="0" err="1" smtClean="0">
                <a:latin typeface="Calibri" pitchFamily="34" charset="0"/>
              </a:rPr>
              <a:t>vector</a:t>
            </a:r>
            <a:r>
              <a:rPr lang="fr-FR" dirty="0" smtClean="0">
                <a:latin typeface="Calibri" pitchFamily="34" charset="0"/>
              </a:rPr>
              <a:t> of dollar </a:t>
            </a:r>
          </a:p>
          <a:p>
            <a:pPr>
              <a:buNone/>
            </a:pPr>
            <a:r>
              <a:rPr lang="fr-FR" dirty="0">
                <a:latin typeface="Calibri" pitchFamily="34" charset="0"/>
              </a:rPr>
              <a:t>	</a:t>
            </a:r>
            <a:r>
              <a:rPr lang="fr-FR" dirty="0" smtClean="0">
                <a:latin typeface="Calibri" pitchFamily="34" charset="0"/>
              </a:rPr>
              <a:t>	</a:t>
            </a:r>
            <a:r>
              <a:rPr lang="fr-FR" dirty="0" err="1" smtClean="0">
                <a:latin typeface="Calibri" pitchFamily="34" charset="0"/>
              </a:rPr>
              <a:t>asset</a:t>
            </a:r>
            <a:r>
              <a:rPr lang="fr-FR" dirty="0" smtClean="0">
                <a:latin typeface="Calibri" pitchFamily="34" charset="0"/>
              </a:rPr>
              <a:t> </a:t>
            </a:r>
            <a:r>
              <a:rPr lang="fr-FR" dirty="0" err="1" smtClean="0">
                <a:latin typeface="Calibri" pitchFamily="34" charset="0"/>
              </a:rPr>
              <a:t>purchases</a:t>
            </a:r>
            <a:r>
              <a:rPr lang="fr-FR" dirty="0" smtClean="0">
                <a:latin typeface="Calibri" pitchFamily="34" charset="0"/>
              </a:rPr>
              <a:t>/</a:t>
            </a:r>
            <a:r>
              <a:rPr lang="fr-FR" i="1" dirty="0" smtClean="0">
                <a:latin typeface="Calibri" pitchFamily="34" charset="0"/>
              </a:rPr>
              <a:t>sales</a:t>
            </a:r>
            <a:r>
              <a:rPr lang="fr-FR" dirty="0" smtClean="0">
                <a:latin typeface="Calibri" pitchFamily="34" charset="0"/>
              </a:rPr>
              <a:t> = </a:t>
            </a:r>
            <a:r>
              <a:rPr lang="fr-FR" b="1" dirty="0" err="1" smtClean="0">
                <a:solidFill>
                  <a:srgbClr val="C00000"/>
                </a:solidFill>
                <a:latin typeface="Calibri" pitchFamily="34" charset="0"/>
              </a:rPr>
              <a:t>BAR</a:t>
            </a:r>
            <a:r>
              <a:rPr lang="fr-FR" b="1" baseline="-25000" dirty="0" err="1" smtClean="0">
                <a:solidFill>
                  <a:srgbClr val="C00000"/>
                </a:solidFill>
                <a:latin typeface="Calibri" pitchFamily="34" charset="0"/>
              </a:rPr>
              <a:t>t</a:t>
            </a:r>
            <a:endParaRPr lang="fr-FR" b="1" baseline="-25000" dirty="0" smtClean="0">
              <a:solidFill>
                <a:srgbClr val="C00000"/>
              </a:solidFill>
              <a:latin typeface="Calibri" pitchFamily="34" charset="0"/>
            </a:endParaRPr>
          </a:p>
          <a:p>
            <a:endParaRPr lang="fr-FR" dirty="0" smtClean="0">
              <a:latin typeface="Calibri" pitchFamily="34" charset="0"/>
            </a:endParaRPr>
          </a:p>
          <a:p>
            <a:r>
              <a:rPr lang="fr-FR" dirty="0" smtClean="0">
                <a:latin typeface="Calibri" pitchFamily="34" charset="0"/>
              </a:rPr>
              <a:t>If </a:t>
            </a:r>
            <a:r>
              <a:rPr lang="fr-FR" dirty="0" err="1" smtClean="0">
                <a:latin typeface="Calibri" pitchFamily="34" charset="0"/>
              </a:rPr>
              <a:t>asset</a:t>
            </a:r>
            <a:r>
              <a:rPr lang="fr-FR" dirty="0" smtClean="0">
                <a:latin typeface="Calibri" pitchFamily="34" charset="0"/>
              </a:rPr>
              <a:t> A</a:t>
            </a:r>
            <a:r>
              <a:rPr lang="fr-FR" baseline="-25000" dirty="0" smtClean="0">
                <a:latin typeface="Calibri" pitchFamily="34" charset="0"/>
              </a:rPr>
              <a:t>1</a:t>
            </a:r>
            <a:r>
              <a:rPr lang="fr-FR" dirty="0" smtClean="0">
                <a:latin typeface="Calibri" pitchFamily="34" charset="0"/>
              </a:rPr>
              <a:t> </a:t>
            </a:r>
            <a:r>
              <a:rPr lang="fr-FR" dirty="0" err="1" smtClean="0">
                <a:latin typeface="Calibri" pitchFamily="34" charset="0"/>
              </a:rPr>
              <a:t>is</a:t>
            </a:r>
            <a:r>
              <a:rPr lang="fr-FR" dirty="0" smtClean="0">
                <a:latin typeface="Calibri" pitchFamily="34" charset="0"/>
              </a:rPr>
              <a:t> w% of portfolio: sale of A</a:t>
            </a:r>
            <a:r>
              <a:rPr lang="fr-FR" baseline="-25000" dirty="0" smtClean="0">
                <a:latin typeface="Calibri" pitchFamily="34" charset="0"/>
              </a:rPr>
              <a:t>1</a:t>
            </a:r>
            <a:r>
              <a:rPr lang="fr-FR" dirty="0" smtClean="0">
                <a:latin typeface="Calibri" pitchFamily="34" charset="0"/>
              </a:rPr>
              <a:t> = w x (d/e) x </a:t>
            </a:r>
            <a:r>
              <a:rPr lang="fr-FR" dirty="0">
                <a:latin typeface="Calibri" pitchFamily="34" charset="0"/>
              </a:rPr>
              <a:t>A</a:t>
            </a:r>
            <a:r>
              <a:rPr lang="fr-FR" baseline="-25000" dirty="0">
                <a:latin typeface="Calibri" pitchFamily="34" charset="0"/>
              </a:rPr>
              <a:t>1</a:t>
            </a:r>
            <a:r>
              <a:rPr lang="fr-FR" dirty="0" smtClean="0">
                <a:latin typeface="Calibri" pitchFamily="34" charset="0"/>
              </a:rPr>
              <a:t> x (-1)</a:t>
            </a:r>
          </a:p>
          <a:p>
            <a:endParaRPr lang="fr-FR" dirty="0" smtClean="0">
              <a:latin typeface="Calibri" pitchFamily="34" charset="0"/>
            </a:endParaRPr>
          </a:p>
          <a:p>
            <a:pPr>
              <a:buNone/>
            </a:pPr>
            <a:r>
              <a:rPr lang="fr-FR" dirty="0" smtClean="0">
                <a:latin typeface="Calibri" pitchFamily="34" charset="0"/>
                <a:sym typeface="Wingdings"/>
              </a:rPr>
              <a:t>        In matrix </a:t>
            </a:r>
            <a:r>
              <a:rPr lang="fr-FR" dirty="0" err="1" smtClean="0">
                <a:latin typeface="Calibri" pitchFamily="34" charset="0"/>
                <a:sym typeface="Wingdings"/>
              </a:rPr>
              <a:t>terms</a:t>
            </a:r>
            <a:r>
              <a:rPr lang="fr-FR" dirty="0" smtClean="0">
                <a:latin typeface="Calibri" pitchFamily="34" charset="0"/>
                <a:sym typeface="Wingdings"/>
              </a:rPr>
              <a:t>: </a:t>
            </a:r>
            <a:r>
              <a:rPr lang="fr-FR" dirty="0" err="1" smtClean="0">
                <a:latin typeface="Calibri" pitchFamily="34" charset="0"/>
                <a:sym typeface="Wingdings"/>
              </a:rPr>
              <a:t>Vector</a:t>
            </a:r>
            <a:r>
              <a:rPr lang="fr-FR" dirty="0" smtClean="0">
                <a:latin typeface="Calibri" pitchFamily="34" charset="0"/>
                <a:sym typeface="Wingdings"/>
              </a:rPr>
              <a:t> of </a:t>
            </a:r>
            <a:r>
              <a:rPr lang="fr-FR" dirty="0" err="1" smtClean="0">
                <a:latin typeface="Calibri" pitchFamily="34" charset="0"/>
                <a:sym typeface="Wingdings"/>
              </a:rPr>
              <a:t>asset</a:t>
            </a:r>
            <a:r>
              <a:rPr lang="fr-FR" dirty="0" smtClean="0">
                <a:latin typeface="Calibri" pitchFamily="34" charset="0"/>
                <a:sym typeface="Wingdings"/>
              </a:rPr>
              <a:t> </a:t>
            </a:r>
            <a:r>
              <a:rPr lang="fr-FR" dirty="0" err="1" smtClean="0">
                <a:latin typeface="Calibri" pitchFamily="34" charset="0"/>
                <a:sym typeface="Wingdings"/>
              </a:rPr>
              <a:t>purchases</a:t>
            </a:r>
            <a:r>
              <a:rPr lang="fr-FR" dirty="0" smtClean="0">
                <a:latin typeface="Calibri" pitchFamily="34" charset="0"/>
                <a:sym typeface="Wingdings"/>
              </a:rPr>
              <a:t>/sales = </a:t>
            </a:r>
            <a:r>
              <a:rPr lang="fr-FR" b="1" dirty="0" smtClean="0">
                <a:solidFill>
                  <a:srgbClr val="C00000"/>
                </a:solidFill>
                <a:latin typeface="Calibri" pitchFamily="34" charset="0"/>
                <a:sym typeface="Wingdings"/>
              </a:rPr>
              <a:t>M’</a:t>
            </a:r>
            <a:r>
              <a:rPr lang="fr-FR" b="1" dirty="0" err="1" smtClean="0">
                <a:solidFill>
                  <a:srgbClr val="C00000"/>
                </a:solidFill>
                <a:latin typeface="Calibri" pitchFamily="34" charset="0"/>
                <a:sym typeface="Wingdings"/>
              </a:rPr>
              <a:t>BAR</a:t>
            </a:r>
            <a:r>
              <a:rPr lang="fr-FR" b="1" baseline="-25000" dirty="0" err="1" smtClean="0">
                <a:solidFill>
                  <a:srgbClr val="C00000"/>
                </a:solidFill>
                <a:latin typeface="Calibri" pitchFamily="34" charset="0"/>
              </a:rPr>
              <a:t>t</a:t>
            </a:r>
            <a:endParaRPr lang="fr-FR" b="1" dirty="0" smtClean="0">
              <a:solidFill>
                <a:srgbClr val="C00000"/>
              </a:solidFill>
              <a:latin typeface="Calibri" pitchFamily="34" charset="0"/>
            </a:endParaRPr>
          </a:p>
        </p:txBody>
      </p:sp>
      <p:cxnSp>
        <p:nvCxnSpPr>
          <p:cNvPr id="4" name="Straight Connector 4"/>
          <p:cNvCxnSpPr/>
          <p:nvPr/>
        </p:nvCxnSpPr>
        <p:spPr>
          <a:xfrm>
            <a:off x="685800" y="1828800"/>
            <a:ext cx="2133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5"/>
          <p:cNvCxnSpPr/>
          <p:nvPr/>
        </p:nvCxnSpPr>
        <p:spPr>
          <a:xfrm>
            <a:off x="1752600" y="1828800"/>
            <a:ext cx="0" cy="1066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7"/>
          <p:cNvSpPr txBox="1"/>
          <p:nvPr/>
        </p:nvSpPr>
        <p:spPr>
          <a:xfrm>
            <a:off x="838200" y="1873766"/>
            <a:ext cx="86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100</a:t>
            </a:r>
            <a:endParaRPr lang="en-US" dirty="0"/>
          </a:p>
        </p:txBody>
      </p:sp>
      <p:sp>
        <p:nvSpPr>
          <p:cNvPr id="7" name="TextBox 8"/>
          <p:cNvSpPr txBox="1"/>
          <p:nvPr/>
        </p:nvSpPr>
        <p:spPr>
          <a:xfrm>
            <a:off x="1752600" y="1868269"/>
            <a:ext cx="7393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 10</a:t>
            </a:r>
          </a:p>
          <a:p>
            <a:r>
              <a:rPr lang="en-US" dirty="0" smtClean="0"/>
              <a:t>D 90</a:t>
            </a:r>
            <a:endParaRPr lang="en-US" dirty="0"/>
          </a:p>
        </p:txBody>
      </p:sp>
      <p:cxnSp>
        <p:nvCxnSpPr>
          <p:cNvPr id="8" name="Straight Connector 10"/>
          <p:cNvCxnSpPr/>
          <p:nvPr/>
        </p:nvCxnSpPr>
        <p:spPr>
          <a:xfrm>
            <a:off x="3124200" y="1828800"/>
            <a:ext cx="2133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11"/>
          <p:cNvCxnSpPr/>
          <p:nvPr/>
        </p:nvCxnSpPr>
        <p:spPr>
          <a:xfrm>
            <a:off x="4191000" y="1828800"/>
            <a:ext cx="0" cy="1066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12"/>
          <p:cNvSpPr txBox="1"/>
          <p:nvPr/>
        </p:nvSpPr>
        <p:spPr>
          <a:xfrm>
            <a:off x="3276600" y="1873766"/>
            <a:ext cx="718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99</a:t>
            </a:r>
            <a:endParaRPr lang="en-US" dirty="0"/>
          </a:p>
        </p:txBody>
      </p:sp>
      <p:sp>
        <p:nvSpPr>
          <p:cNvPr id="11" name="TextBox 13"/>
          <p:cNvSpPr txBox="1"/>
          <p:nvPr/>
        </p:nvSpPr>
        <p:spPr>
          <a:xfrm>
            <a:off x="4191000" y="1868269"/>
            <a:ext cx="7393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 9</a:t>
            </a:r>
          </a:p>
          <a:p>
            <a:r>
              <a:rPr lang="en-US" dirty="0" smtClean="0"/>
              <a:t>D 90</a:t>
            </a:r>
            <a:endParaRPr lang="en-US" dirty="0"/>
          </a:p>
        </p:txBody>
      </p:sp>
      <p:cxnSp>
        <p:nvCxnSpPr>
          <p:cNvPr id="12" name="Straight Connector 14"/>
          <p:cNvCxnSpPr/>
          <p:nvPr/>
        </p:nvCxnSpPr>
        <p:spPr>
          <a:xfrm>
            <a:off x="5638800" y="1828800"/>
            <a:ext cx="2133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5"/>
          <p:cNvCxnSpPr/>
          <p:nvPr/>
        </p:nvCxnSpPr>
        <p:spPr>
          <a:xfrm>
            <a:off x="6705600" y="1828800"/>
            <a:ext cx="0" cy="1066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6"/>
          <p:cNvSpPr txBox="1"/>
          <p:nvPr/>
        </p:nvSpPr>
        <p:spPr>
          <a:xfrm>
            <a:off x="5791200" y="1873766"/>
            <a:ext cx="718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90</a:t>
            </a:r>
            <a:endParaRPr lang="en-US" dirty="0"/>
          </a:p>
        </p:txBody>
      </p:sp>
      <p:sp>
        <p:nvSpPr>
          <p:cNvPr id="15" name="TextBox 17"/>
          <p:cNvSpPr txBox="1"/>
          <p:nvPr/>
        </p:nvSpPr>
        <p:spPr>
          <a:xfrm>
            <a:off x="6705600" y="1868269"/>
            <a:ext cx="7393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 9</a:t>
            </a:r>
          </a:p>
          <a:p>
            <a:r>
              <a:rPr lang="en-US" dirty="0" smtClean="0"/>
              <a:t>D 81</a:t>
            </a:r>
            <a:endParaRPr lang="en-US" dirty="0"/>
          </a:p>
        </p:txBody>
      </p:sp>
      <p:sp>
        <p:nvSpPr>
          <p:cNvPr id="16" name="Curved Up Arrow 18"/>
          <p:cNvSpPr/>
          <p:nvPr/>
        </p:nvSpPr>
        <p:spPr>
          <a:xfrm>
            <a:off x="1752600" y="2903984"/>
            <a:ext cx="2514600" cy="3810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Curved Up Arrow 19"/>
          <p:cNvSpPr/>
          <p:nvPr/>
        </p:nvSpPr>
        <p:spPr>
          <a:xfrm>
            <a:off x="4343400" y="2975992"/>
            <a:ext cx="2514600" cy="3810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3597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#3: from assets sales to bank returns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10600" cy="5791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 pitchFamily="34" charset="0"/>
              </a:rPr>
              <a:t>Order imbalances lead to temporary movements in asset prices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</a:rPr>
              <a:t>			F</a:t>
            </a:r>
            <a:r>
              <a:rPr lang="en-US" baseline="-25000" dirty="0" smtClean="0">
                <a:latin typeface="Calibri" pitchFamily="34" charset="0"/>
              </a:rPr>
              <a:t>t+1</a:t>
            </a:r>
            <a:r>
              <a:rPr lang="en-US" dirty="0" smtClean="0">
                <a:latin typeface="Calibri" pitchFamily="34" charset="0"/>
              </a:rPr>
              <a:t> = L x Net Asset Buys</a:t>
            </a:r>
          </a:p>
          <a:p>
            <a:pPr marL="0" indent="0">
              <a:buNone/>
            </a:pPr>
            <a:endParaRPr lang="en-US" dirty="0" smtClean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Bank returns are impacted by asset price movements 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</a:rPr>
              <a:t>		R</a:t>
            </a:r>
            <a:r>
              <a:rPr lang="en-US" baseline="-25000" dirty="0" smtClean="0">
                <a:latin typeface="Calibri" pitchFamily="34" charset="0"/>
              </a:rPr>
              <a:t>t+1</a:t>
            </a:r>
            <a:r>
              <a:rPr lang="en-US" dirty="0" smtClean="0">
                <a:latin typeface="Calibri" pitchFamily="34" charset="0"/>
              </a:rPr>
              <a:t> = M x F</a:t>
            </a:r>
            <a:r>
              <a:rPr lang="en-US" baseline="-25000" dirty="0" smtClean="0">
                <a:latin typeface="Calibri" pitchFamily="34" charset="0"/>
              </a:rPr>
              <a:t>t+1</a:t>
            </a:r>
            <a:r>
              <a:rPr lang="en-US" dirty="0" smtClean="0">
                <a:latin typeface="Calibri" pitchFamily="34" charset="0"/>
              </a:rPr>
              <a:t> = ML x Net Asset Buys</a:t>
            </a:r>
          </a:p>
          <a:p>
            <a:endParaRPr lang="en-US" dirty="0" smtClean="0">
              <a:latin typeface="Calibri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ZoneTexte 4"/>
          <p:cNvSpPr txBox="1"/>
          <p:nvPr/>
        </p:nvSpPr>
        <p:spPr>
          <a:xfrm>
            <a:off x="1674354" y="2235623"/>
            <a:ext cx="2482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Illiquidity</a:t>
            </a:r>
            <a:r>
              <a:rPr lang="fr-FR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 Amihud ratios</a:t>
            </a:r>
            <a:endParaRPr lang="fr-FR" i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8" name="Connecteur en angle 7"/>
          <p:cNvCxnSpPr/>
          <p:nvPr/>
        </p:nvCxnSpPr>
        <p:spPr>
          <a:xfrm rot="5400000" flipH="1" flipV="1">
            <a:off x="2607459" y="1914382"/>
            <a:ext cx="472698" cy="144016"/>
          </a:xfrm>
          <a:prstGeom prst="bentConnector3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22307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Combining</a:t>
            </a:r>
            <a:r>
              <a:rPr lang="fr-FR" dirty="0" smtClean="0"/>
              <a:t> the </a:t>
            </a:r>
            <a:r>
              <a:rPr lang="fr-FR" dirty="0" err="1" smtClean="0"/>
              <a:t>two</a:t>
            </a:r>
            <a:r>
              <a:rPr lang="fr-FR" dirty="0" smtClean="0"/>
              <a:t> last </a:t>
            </a:r>
            <a:r>
              <a:rPr lang="fr-FR" dirty="0" err="1" smtClean="0"/>
              <a:t>steps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err="1" smtClean="0">
                <a:latin typeface="Calibri" pitchFamily="34" charset="0"/>
              </a:rPr>
              <a:t>From</a:t>
            </a:r>
            <a:r>
              <a:rPr lang="fr-FR" dirty="0" smtClean="0">
                <a:latin typeface="Calibri" pitchFamily="34" charset="0"/>
              </a:rPr>
              <a:t> </a:t>
            </a:r>
            <a:r>
              <a:rPr lang="fr-FR" dirty="0" err="1" smtClean="0">
                <a:latin typeface="Calibri" pitchFamily="34" charset="0"/>
              </a:rPr>
              <a:t>bank</a:t>
            </a:r>
            <a:r>
              <a:rPr lang="fr-FR" dirty="0" smtClean="0">
                <a:latin typeface="Calibri" pitchFamily="34" charset="0"/>
              </a:rPr>
              <a:t> </a:t>
            </a:r>
            <a:r>
              <a:rPr lang="fr-FR" dirty="0" err="1" smtClean="0">
                <a:latin typeface="Calibri" pitchFamily="34" charset="0"/>
              </a:rPr>
              <a:t>shock</a:t>
            </a:r>
            <a:r>
              <a:rPr lang="fr-FR" dirty="0" smtClean="0">
                <a:latin typeface="Calibri" pitchFamily="34" charset="0"/>
              </a:rPr>
              <a:t> to </a:t>
            </a:r>
            <a:r>
              <a:rPr lang="fr-FR" dirty="0" err="1" smtClean="0">
                <a:latin typeface="Calibri" pitchFamily="34" charset="0"/>
              </a:rPr>
              <a:t>each</a:t>
            </a:r>
            <a:r>
              <a:rPr lang="fr-FR" dirty="0" smtClean="0">
                <a:latin typeface="Calibri" pitchFamily="34" charset="0"/>
              </a:rPr>
              <a:t> Bank</a:t>
            </a:r>
          </a:p>
          <a:p>
            <a:pPr>
              <a:buNone/>
            </a:pPr>
            <a:r>
              <a:rPr lang="fr-FR" dirty="0" smtClean="0">
                <a:latin typeface="Calibri" pitchFamily="34" charset="0"/>
              </a:rPr>
              <a:t>		</a:t>
            </a:r>
          </a:p>
          <a:p>
            <a:pPr>
              <a:buNone/>
            </a:pPr>
            <a:r>
              <a:rPr lang="fr-FR" dirty="0" smtClean="0">
                <a:latin typeface="Calibri" pitchFamily="34" charset="0"/>
              </a:rPr>
              <a:t>			</a:t>
            </a:r>
            <a:r>
              <a:rPr lang="en-US" b="1" dirty="0" smtClean="0">
                <a:solidFill>
                  <a:srgbClr val="FF0000"/>
                </a:solidFill>
                <a:latin typeface="Calibri" pitchFamily="34" charset="0"/>
              </a:rPr>
              <a:t>R</a:t>
            </a:r>
            <a:r>
              <a:rPr lang="en-US" b="1" baseline="-25000" dirty="0" smtClean="0">
                <a:solidFill>
                  <a:srgbClr val="FF0000"/>
                </a:solidFill>
                <a:latin typeface="Calibri" pitchFamily="34" charset="0"/>
              </a:rPr>
              <a:t>t+1</a:t>
            </a:r>
            <a:r>
              <a:rPr lang="en-US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= ML x </a:t>
            </a:r>
            <a:r>
              <a:rPr lang="en-US" b="1" dirty="0" smtClean="0">
                <a:latin typeface="Calibri" pitchFamily="34" charset="0"/>
              </a:rPr>
              <a:t>asset buys = </a:t>
            </a:r>
            <a:r>
              <a:rPr lang="en-US" dirty="0" smtClean="0">
                <a:latin typeface="Calibri" pitchFamily="34" charset="0"/>
              </a:rPr>
              <a:t>(</a:t>
            </a:r>
            <a:r>
              <a:rPr lang="en-US" dirty="0">
                <a:latin typeface="Calibri" pitchFamily="34" charset="0"/>
              </a:rPr>
              <a:t>MLM’BA)</a:t>
            </a:r>
            <a:r>
              <a:rPr lang="fr-FR" b="1" dirty="0">
                <a:latin typeface="Calibri" pitchFamily="34" charset="0"/>
                <a:sym typeface="Wingdings"/>
              </a:rPr>
              <a:t> </a:t>
            </a:r>
            <a:r>
              <a:rPr lang="fr-FR" dirty="0">
                <a:latin typeface="Calibri" pitchFamily="34" charset="0"/>
                <a:sym typeface="Wingdings"/>
              </a:rPr>
              <a:t>x </a:t>
            </a:r>
            <a:r>
              <a:rPr lang="fr-FR" b="1" dirty="0" err="1">
                <a:solidFill>
                  <a:srgbClr val="FF0000"/>
                </a:solidFill>
                <a:latin typeface="Calibri" pitchFamily="34" charset="0"/>
                <a:sym typeface="Wingdings"/>
              </a:rPr>
              <a:t>R</a:t>
            </a:r>
            <a:r>
              <a:rPr lang="fr-FR" b="1" baseline="-25000" dirty="0" err="1">
                <a:solidFill>
                  <a:srgbClr val="FF0000"/>
                </a:solidFill>
                <a:latin typeface="Calibri" pitchFamily="34" charset="0"/>
              </a:rPr>
              <a:t>t</a:t>
            </a:r>
            <a:endParaRPr lang="fr-FR" b="1" dirty="0">
              <a:latin typeface="Calibri" pitchFamily="34" charset="0"/>
            </a:endParaRPr>
          </a:p>
          <a:p>
            <a:pPr>
              <a:buNone/>
            </a:pPr>
            <a:endParaRPr lang="en-US" b="1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From asset shock to each Bank</a:t>
            </a:r>
          </a:p>
          <a:p>
            <a:pPr>
              <a:buNone/>
            </a:pPr>
            <a:r>
              <a:rPr lang="fr-FR" b="1" dirty="0">
                <a:latin typeface="Calibri" pitchFamily="34" charset="0"/>
                <a:sym typeface="Wingdings"/>
              </a:rPr>
              <a:t> </a:t>
            </a:r>
            <a:r>
              <a:rPr lang="fr-FR" b="1" dirty="0" smtClean="0">
                <a:latin typeface="Calibri" pitchFamily="34" charset="0"/>
                <a:sym typeface="Wingdings"/>
              </a:rPr>
              <a:t>   </a:t>
            </a:r>
            <a:r>
              <a:rPr lang="fr-FR" dirty="0" smtClean="0">
                <a:latin typeface="Calibri" pitchFamily="34" charset="0"/>
              </a:rPr>
              <a:t>		             </a:t>
            </a:r>
            <a:r>
              <a:rPr lang="en-US" b="1" dirty="0" smtClean="0">
                <a:solidFill>
                  <a:srgbClr val="FF0000"/>
                </a:solidFill>
                <a:latin typeface="Calibri" pitchFamily="34" charset="0"/>
              </a:rPr>
              <a:t>R</a:t>
            </a:r>
            <a:r>
              <a:rPr lang="en-US" b="1" baseline="-25000" dirty="0" smtClean="0">
                <a:solidFill>
                  <a:srgbClr val="FF0000"/>
                </a:solidFill>
                <a:latin typeface="Calibri" pitchFamily="34" charset="0"/>
              </a:rPr>
              <a:t>t+1</a:t>
            </a:r>
            <a:r>
              <a:rPr lang="en-US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=(MLM’BA)</a:t>
            </a:r>
            <a:r>
              <a:rPr lang="fr-FR" b="1" dirty="0">
                <a:latin typeface="Calibri" pitchFamily="34" charset="0"/>
                <a:sym typeface="Wingdings"/>
              </a:rPr>
              <a:t> </a:t>
            </a:r>
            <a:r>
              <a:rPr lang="fr-FR" dirty="0" smtClean="0">
                <a:latin typeface="Calibri" pitchFamily="34" charset="0"/>
                <a:sym typeface="Wingdings"/>
              </a:rPr>
              <a:t>x </a:t>
            </a:r>
            <a:r>
              <a:rPr lang="fr-FR" dirty="0" err="1" smtClean="0">
                <a:latin typeface="Calibri" pitchFamily="34" charset="0"/>
                <a:sym typeface="Wingdings"/>
              </a:rPr>
              <a:t>M</a:t>
            </a:r>
            <a:r>
              <a:rPr lang="fr-FR" b="1" dirty="0" err="1" smtClean="0">
                <a:solidFill>
                  <a:srgbClr val="FF0000"/>
                </a:solidFill>
                <a:latin typeface="Calibri" pitchFamily="34" charset="0"/>
                <a:sym typeface="Wingdings"/>
              </a:rPr>
              <a:t>S</a:t>
            </a:r>
            <a:r>
              <a:rPr lang="fr-FR" b="1" baseline="-25000" dirty="0" err="1" smtClean="0">
                <a:solidFill>
                  <a:srgbClr val="FF0000"/>
                </a:solidFill>
                <a:latin typeface="Calibri" pitchFamily="34" charset="0"/>
              </a:rPr>
              <a:t>t</a:t>
            </a:r>
            <a:endParaRPr lang="fr-FR" b="1" dirty="0">
              <a:solidFill>
                <a:srgbClr val="FF0000"/>
              </a:solidFill>
              <a:latin typeface="Calibri" pitchFamily="34" charset="0"/>
            </a:endParaRPr>
          </a:p>
          <a:p>
            <a:pPr>
              <a:buNone/>
            </a:pPr>
            <a:endParaRPr lang="fr-FR" b="1" dirty="0">
              <a:latin typeface="Calibri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405550" y="4365104"/>
            <a:ext cx="2622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i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Shock</a:t>
            </a:r>
            <a:r>
              <a:rPr lang="fr-FR" sz="2400" b="1" i="1" dirty="0" smtClean="0">
                <a:solidFill>
                  <a:srgbClr val="0000FF"/>
                </a:solidFill>
                <a:latin typeface="Comic Sans MS"/>
                <a:cs typeface="Comic Sans MS"/>
              </a:rPr>
              <a:t> to </a:t>
            </a:r>
            <a:r>
              <a:rPr lang="fr-FR" sz="2400" b="1" i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Assets</a:t>
            </a:r>
            <a:endParaRPr lang="fr-FR" sz="2400" b="1" i="1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4648200" y="4077072"/>
            <a:ext cx="571872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5724128" y="2996952"/>
            <a:ext cx="34563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i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Connectedness</a:t>
            </a:r>
            <a:r>
              <a:rPr lang="fr-FR" sz="2400" b="1" i="1" dirty="0" smtClean="0">
                <a:solidFill>
                  <a:srgbClr val="0000FF"/>
                </a:solidFill>
                <a:latin typeface="Comic Sans MS"/>
                <a:cs typeface="Comic Sans MS"/>
              </a:rPr>
              <a:t> Matrix</a:t>
            </a:r>
            <a:endParaRPr lang="fr-FR" sz="2400" b="1" i="1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5405550" y="2708920"/>
            <a:ext cx="318578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11446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8720"/>
            <a:ext cx="8604448" cy="5949280"/>
          </a:xfrm>
        </p:spPr>
        <p:txBody>
          <a:bodyPr>
            <a:normAutofit fontScale="92500" lnSpcReduction="10000"/>
          </a:bodyPr>
          <a:lstStyle/>
          <a:p>
            <a:endParaRPr lang="en-US" i="1" dirty="0" smtClean="0"/>
          </a:p>
          <a:p>
            <a:r>
              <a:rPr lang="en-US" i="1" dirty="0" smtClean="0">
                <a:latin typeface="Calibri" pitchFamily="34" charset="0"/>
              </a:rPr>
              <a:t>S</a:t>
            </a:r>
            <a:r>
              <a:rPr lang="en-US" dirty="0" smtClean="0">
                <a:latin typeface="Calibri" pitchFamily="34" charset="0"/>
              </a:rPr>
              <a:t>  is a vector of shocks to asset returns 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Canonic case:  1 </a:t>
            </a:r>
            <a:r>
              <a:rPr lang="en-US" dirty="0" err="1" smtClean="0">
                <a:latin typeface="Calibri" pitchFamily="34" charset="0"/>
              </a:rPr>
              <a:t>s.d.</a:t>
            </a:r>
            <a:r>
              <a:rPr lang="en-US" dirty="0" smtClean="0">
                <a:latin typeface="Calibri" pitchFamily="34" charset="0"/>
              </a:rPr>
              <a:t> shocks to all assets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In Europe:  shock to weak sovereigns</a:t>
            </a:r>
          </a:p>
          <a:p>
            <a:pPr marL="0" indent="0">
              <a:buNone/>
            </a:pPr>
            <a:endParaRPr lang="en-US" i="1" dirty="0" smtClean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A</a:t>
            </a:r>
            <a:r>
              <a:rPr lang="en-US" dirty="0" smtClean="0">
                <a:latin typeface="Calibri" pitchFamily="34" charset="0"/>
              </a:rPr>
              <a:t>ggregate $ </a:t>
            </a:r>
            <a:r>
              <a:rPr lang="en-US" b="1" dirty="0" smtClean="0">
                <a:solidFill>
                  <a:srgbClr val="FF0000"/>
                </a:solidFill>
                <a:latin typeface="Calibri" pitchFamily="34" charset="0"/>
              </a:rPr>
              <a:t>indirect</a:t>
            </a:r>
            <a:r>
              <a:rPr lang="en-US" dirty="0" smtClean="0">
                <a:latin typeface="Calibri" pitchFamily="34" charset="0"/>
              </a:rPr>
              <a:t> impact of S on </a:t>
            </a:r>
            <a:r>
              <a:rPr lang="en-US" b="1" i="1" dirty="0" smtClean="0">
                <a:latin typeface="Calibri" pitchFamily="34" charset="0"/>
              </a:rPr>
              <a:t>all</a:t>
            </a:r>
            <a:r>
              <a:rPr lang="en-US" dirty="0" smtClean="0">
                <a:latin typeface="Calibri" pitchFamily="34" charset="0"/>
              </a:rPr>
              <a:t> bank assets (</a:t>
            </a:r>
            <a:r>
              <a:rPr lang="fr-FR" dirty="0" err="1" smtClean="0">
                <a:latin typeface="Calibri" pitchFamily="34" charset="0"/>
                <a:sym typeface="Wingdings"/>
              </a:rPr>
              <a:t>normalized</a:t>
            </a:r>
            <a:r>
              <a:rPr lang="fr-FR" dirty="0" smtClean="0">
                <a:latin typeface="Calibri" pitchFamily="34" charset="0"/>
                <a:sym typeface="Wingdings"/>
              </a:rPr>
              <a:t> by </a:t>
            </a:r>
            <a:r>
              <a:rPr lang="fr-FR" dirty="0" err="1" smtClean="0">
                <a:latin typeface="Calibri" pitchFamily="34" charset="0"/>
                <a:sym typeface="Wingdings"/>
              </a:rPr>
              <a:t>aggregate</a:t>
            </a:r>
            <a:r>
              <a:rPr lang="fr-FR" dirty="0" smtClean="0">
                <a:latin typeface="Calibri" pitchFamily="34" charset="0"/>
                <a:sym typeface="Wingdings"/>
              </a:rPr>
              <a:t> </a:t>
            </a:r>
            <a:r>
              <a:rPr lang="fr-FR" dirty="0" err="1" smtClean="0">
                <a:latin typeface="Calibri" pitchFamily="34" charset="0"/>
                <a:sym typeface="Wingdings"/>
              </a:rPr>
              <a:t>equity</a:t>
            </a:r>
            <a:r>
              <a:rPr lang="fr-FR" dirty="0" smtClean="0">
                <a:latin typeface="Calibri" pitchFamily="34" charset="0"/>
                <a:sym typeface="Wingdings"/>
              </a:rPr>
              <a:t>):</a:t>
            </a:r>
          </a:p>
          <a:p>
            <a:endParaRPr lang="fr-FR" dirty="0" smtClean="0">
              <a:latin typeface="Calibri" pitchFamily="34" charset="0"/>
              <a:sym typeface="Wingdings"/>
            </a:endParaRPr>
          </a:p>
          <a:p>
            <a:pPr>
              <a:buNone/>
            </a:pPr>
            <a:r>
              <a:rPr lang="fr-FR" sz="3500" dirty="0" smtClean="0">
                <a:latin typeface="Calibri" pitchFamily="34" charset="0"/>
                <a:sym typeface="Wingdings"/>
              </a:rPr>
              <a:t>            </a:t>
            </a:r>
            <a:r>
              <a:rPr lang="fr-FR" sz="3600" dirty="0" err="1">
                <a:solidFill>
                  <a:srgbClr val="0070C0"/>
                </a:solidFill>
                <a:latin typeface="Calibri" pitchFamily="34" charset="0"/>
                <a:sym typeface="Wingdings"/>
              </a:rPr>
              <a:t>A</a:t>
            </a:r>
            <a:r>
              <a:rPr lang="fr-FR" sz="3600" dirty="0" err="1" smtClean="0">
                <a:solidFill>
                  <a:srgbClr val="0070C0"/>
                </a:solidFill>
                <a:latin typeface="Calibri" pitchFamily="34" charset="0"/>
                <a:sym typeface="Wingdings"/>
              </a:rPr>
              <a:t>ggregate</a:t>
            </a:r>
            <a:r>
              <a:rPr lang="fr-FR" sz="3600" dirty="0" smtClean="0">
                <a:solidFill>
                  <a:srgbClr val="0070C0"/>
                </a:solidFill>
                <a:latin typeface="Calibri" pitchFamily="34" charset="0"/>
                <a:sym typeface="Wingdings"/>
              </a:rPr>
              <a:t> </a:t>
            </a:r>
            <a:r>
              <a:rPr lang="fr-FR" sz="3600" dirty="0" err="1">
                <a:solidFill>
                  <a:srgbClr val="0070C0"/>
                </a:solidFill>
                <a:latin typeface="Calibri" pitchFamily="34" charset="0"/>
                <a:sym typeface="Wingdings"/>
              </a:rPr>
              <a:t>V</a:t>
            </a:r>
            <a:r>
              <a:rPr lang="fr-FR" sz="3600" dirty="0" err="1" smtClean="0">
                <a:solidFill>
                  <a:srgbClr val="0070C0"/>
                </a:solidFill>
                <a:latin typeface="Calibri" pitchFamily="34" charset="0"/>
                <a:sym typeface="Wingdings"/>
              </a:rPr>
              <a:t>ulnerability</a:t>
            </a:r>
            <a:r>
              <a:rPr lang="fr-FR" sz="3600" dirty="0" smtClean="0">
                <a:solidFill>
                  <a:srgbClr val="0070C0"/>
                </a:solidFill>
                <a:latin typeface="Calibri" pitchFamily="34" charset="0"/>
                <a:sym typeface="Wingdings"/>
              </a:rPr>
              <a:t>:</a:t>
            </a:r>
          </a:p>
          <a:p>
            <a:pPr>
              <a:buNone/>
            </a:pPr>
            <a:r>
              <a:rPr lang="fr-FR" sz="3600" dirty="0">
                <a:solidFill>
                  <a:srgbClr val="0070C0"/>
                </a:solidFill>
                <a:latin typeface="Calibri" pitchFamily="34" charset="0"/>
                <a:sym typeface="Wingdings"/>
              </a:rPr>
              <a:t> </a:t>
            </a:r>
            <a:r>
              <a:rPr lang="fr-FR" sz="3600" dirty="0" smtClean="0">
                <a:solidFill>
                  <a:srgbClr val="0070C0"/>
                </a:solidFill>
                <a:latin typeface="Calibri" pitchFamily="34" charset="0"/>
                <a:sym typeface="Wingdings"/>
              </a:rPr>
              <a:t>                                        </a:t>
            </a:r>
            <a:r>
              <a:rPr lang="fr-FR" sz="3500" dirty="0" smtClean="0">
                <a:latin typeface="Calibri" pitchFamily="34" charset="0"/>
                <a:sym typeface="Wingdings"/>
              </a:rPr>
              <a:t>AV = (1’AMLM’BAMS)/E</a:t>
            </a:r>
          </a:p>
          <a:p>
            <a:pPr>
              <a:buNone/>
            </a:pPr>
            <a:endParaRPr lang="fr-FR" dirty="0" smtClean="0">
              <a:latin typeface="Calibri" pitchFamily="34" charset="0"/>
              <a:sym typeface="Wingdings"/>
            </a:endParaRPr>
          </a:p>
          <a:p>
            <a:pPr>
              <a:buNone/>
            </a:pPr>
            <a:r>
              <a:rPr lang="fr-FR" dirty="0" smtClean="0">
                <a:latin typeface="Calibri" pitchFamily="34" charset="0"/>
                <a:sym typeface="Wingdings"/>
              </a:rPr>
              <a:t>			</a:t>
            </a:r>
          </a:p>
          <a:p>
            <a:r>
              <a:rPr lang="en-US" dirty="0">
                <a:latin typeface="Calibri" pitchFamily="34" charset="0"/>
              </a:rPr>
              <a:t>Aggregate vulnerability </a:t>
            </a:r>
            <a:r>
              <a:rPr lang="en-US" dirty="0" smtClean="0">
                <a:latin typeface="Calibri" pitchFamily="34" charset="0"/>
              </a:rPr>
              <a:t>high </a:t>
            </a:r>
            <a:r>
              <a:rPr lang="en-US" dirty="0">
                <a:latin typeface="Calibri" pitchFamily="34" charset="0"/>
              </a:rPr>
              <a:t>when large asset classes are held </a:t>
            </a:r>
            <a:r>
              <a:rPr lang="en-US" dirty="0" smtClean="0">
                <a:latin typeface="Calibri" pitchFamily="34" charset="0"/>
              </a:rPr>
              <a:t>by banks that are relatively </a:t>
            </a:r>
            <a:r>
              <a:rPr lang="en-US" dirty="0">
                <a:latin typeface="Calibri" pitchFamily="34" charset="0"/>
              </a:rPr>
              <a:t>large, levered, exposed </a:t>
            </a:r>
            <a:r>
              <a:rPr lang="en-US" dirty="0" smtClean="0">
                <a:latin typeface="Calibri" pitchFamily="34" charset="0"/>
              </a:rPr>
              <a:t>to volatile assets.</a:t>
            </a:r>
          </a:p>
          <a:p>
            <a:r>
              <a:rPr lang="en-US" dirty="0" smtClean="0">
                <a:latin typeface="Calibri" pitchFamily="34" charset="0"/>
              </a:rPr>
              <a:t>Warning: Aggregate </a:t>
            </a:r>
            <a:r>
              <a:rPr lang="en-US" dirty="0">
                <a:latin typeface="Calibri" pitchFamily="34" charset="0"/>
              </a:rPr>
              <a:t>$ </a:t>
            </a:r>
            <a:r>
              <a:rPr lang="en-US" b="1" i="1" dirty="0">
                <a:solidFill>
                  <a:srgbClr val="FF0000"/>
                </a:solidFill>
                <a:latin typeface="Calibri" pitchFamily="34" charset="0"/>
              </a:rPr>
              <a:t>direct</a:t>
            </a:r>
            <a:r>
              <a:rPr lang="en-US" i="1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impact of S </a:t>
            </a:r>
            <a:r>
              <a:rPr lang="en-US" dirty="0" smtClean="0">
                <a:latin typeface="Calibri" pitchFamily="34" charset="0"/>
              </a:rPr>
              <a:t>on banks </a:t>
            </a:r>
            <a:r>
              <a:rPr lang="fr-FR" dirty="0" smtClean="0">
                <a:latin typeface="Calibri" pitchFamily="34" charset="0"/>
                <a:sym typeface="Wingdings"/>
              </a:rPr>
              <a:t>: </a:t>
            </a:r>
            <a:r>
              <a:rPr lang="fr-FR" dirty="0">
                <a:latin typeface="Calibri" pitchFamily="34" charset="0"/>
                <a:sym typeface="Wingdings"/>
              </a:rPr>
              <a:t>1’AMS</a:t>
            </a:r>
          </a:p>
          <a:p>
            <a:pPr>
              <a:buNone/>
            </a:pPr>
            <a:endParaRPr lang="en-US" i="1" dirty="0">
              <a:latin typeface="Calibri" pitchFamily="34" charset="0"/>
            </a:endParaRPr>
          </a:p>
          <a:p>
            <a:pPr>
              <a:buNone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Aggregate Vulnerability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9592" y="3645024"/>
            <a:ext cx="7272808" cy="1296144"/>
          </a:xfrm>
          <a:prstGeom prst="rect">
            <a:avLst/>
          </a:prstGeom>
          <a:noFill/>
          <a:ln w="2222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57725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>
                <a:latin typeface="Calibri" pitchFamily="34" charset="0"/>
              </a:rPr>
              <a:t>S</a:t>
            </a:r>
            <a:r>
              <a:rPr lang="en-US" dirty="0" err="1" smtClean="0">
                <a:latin typeface="Calibri" pitchFamily="34" charset="0"/>
              </a:rPr>
              <a:t>ystemicness</a:t>
            </a:r>
            <a:r>
              <a:rPr lang="en-US" dirty="0" smtClean="0">
                <a:latin typeface="Calibri" pitchFamily="34" charset="0"/>
              </a:rPr>
              <a:t> of bank i, </a:t>
            </a:r>
            <a:r>
              <a:rPr lang="en-US" i="1" dirty="0" smtClean="0">
                <a:latin typeface="Calibri" pitchFamily="34" charset="0"/>
              </a:rPr>
              <a:t>S(i) = </a:t>
            </a:r>
            <a:r>
              <a:rPr lang="en-US" dirty="0" smtClean="0">
                <a:latin typeface="Calibri" pitchFamily="34" charset="0"/>
              </a:rPr>
              <a:t>aggregate indirect impact </a:t>
            </a:r>
            <a:r>
              <a:rPr lang="en-US" dirty="0">
                <a:latin typeface="Calibri" pitchFamily="34" charset="0"/>
              </a:rPr>
              <a:t>of shock S through bank i</a:t>
            </a:r>
            <a:endParaRPr lang="en-US" dirty="0" smtClean="0">
              <a:latin typeface="Calibri" pitchFamily="34" charset="0"/>
            </a:endParaRPr>
          </a:p>
          <a:p>
            <a:endParaRPr lang="en-US" dirty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endParaRPr lang="en-US" dirty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endParaRPr lang="en-US" dirty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endParaRPr lang="en-US" dirty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(</a:t>
            </a:r>
            <a:r>
              <a:rPr lang="en-US" dirty="0" smtClean="0">
                <a:latin typeface="Calibri" pitchFamily="34" charset="0"/>
              </a:rPr>
              <a:t>AV = sum of all S(i))</a:t>
            </a:r>
          </a:p>
          <a:p>
            <a:endParaRPr lang="en-US" dirty="0" smtClean="0">
              <a:latin typeface="Calibri" pitchFamily="34" charset="0"/>
            </a:endParaRP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Systemicness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896"/>
            <a:ext cx="9154180" cy="2555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6199418" y="5075892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 smtClean="0">
                <a:solidFill>
                  <a:srgbClr val="C00000"/>
                </a:solidFill>
              </a:rPr>
              <a:t>(Linkage </a:t>
            </a:r>
            <a:r>
              <a:rPr lang="fr-FR" b="1" i="1" dirty="0" err="1" smtClean="0">
                <a:solidFill>
                  <a:srgbClr val="C00000"/>
                </a:solidFill>
              </a:rPr>
              <a:t>effect</a:t>
            </a:r>
            <a:r>
              <a:rPr lang="fr-FR" b="1" i="1" dirty="0" smtClean="0">
                <a:solidFill>
                  <a:srgbClr val="C00000"/>
                </a:solidFill>
              </a:rPr>
              <a:t>)</a:t>
            </a:r>
            <a:endParaRPr lang="fr-FR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3682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itchFamily="34" charset="0"/>
              </a:rPr>
              <a:t>Vulnerability of bank </a:t>
            </a:r>
            <a:r>
              <a:rPr lang="en-US" dirty="0" err="1" smtClean="0">
                <a:latin typeface="Calibri" pitchFamily="34" charset="0"/>
              </a:rPr>
              <a:t>i</a:t>
            </a:r>
            <a:r>
              <a:rPr lang="en-US" dirty="0" smtClean="0">
                <a:latin typeface="Calibri" pitchFamily="34" charset="0"/>
              </a:rPr>
              <a:t> to deleveraging</a:t>
            </a:r>
          </a:p>
          <a:p>
            <a:endParaRPr lang="en-US" dirty="0" smtClean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Careful: different from “direct” exposure:</a:t>
            </a:r>
          </a:p>
          <a:p>
            <a:endParaRPr lang="en-US" dirty="0" smtClean="0">
              <a:latin typeface="Calibri" pitchFamily="34" charset="0"/>
            </a:endParaRPr>
          </a:p>
          <a:p>
            <a:pPr>
              <a:buNone/>
            </a:pPr>
            <a:endParaRPr lang="en-US" dirty="0" smtClean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Vulnerability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296827579"/>
              </p:ext>
            </p:extLst>
          </p:nvPr>
        </p:nvGraphicFramePr>
        <p:xfrm>
          <a:off x="1927225" y="4892675"/>
          <a:ext cx="1882775" cy="1050925"/>
        </p:xfrm>
        <a:graphic>
          <a:graphicData uri="http://schemas.openxmlformats.org/presentationml/2006/ole">
            <p:oleObj spid="_x0000_s3144" name="Equation" r:id="rId3" imgW="952087" imgH="495085" progId="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707591755"/>
              </p:ext>
            </p:extLst>
          </p:nvPr>
        </p:nvGraphicFramePr>
        <p:xfrm>
          <a:off x="2259013" y="1681162"/>
          <a:ext cx="4065587" cy="1671638"/>
        </p:xfrm>
        <a:graphic>
          <a:graphicData uri="http://schemas.openxmlformats.org/presentationml/2006/ole">
            <p:oleObj spid="_x0000_s3145" name="Equation" r:id="rId4" imgW="2057400" imgH="787400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50269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Systemic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64096"/>
            <a:ext cx="8591872" cy="6165304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Risk of collapse of financial system due to </a:t>
            </a:r>
            <a:r>
              <a:rPr lang="en-US" b="1" dirty="0" smtClean="0">
                <a:solidFill>
                  <a:schemeClr val="tx1"/>
                </a:solidFill>
                <a:latin typeface="Calibri" pitchFamily="34" charset="0"/>
              </a:rPr>
              <a:t>contagion </a:t>
            </a: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Two kinds of </a:t>
            </a:r>
            <a:r>
              <a:rPr lang="en-US" b="1" dirty="0" smtClean="0">
                <a:solidFill>
                  <a:schemeClr val="tx1"/>
                </a:solidFill>
                <a:latin typeface="Calibri" pitchFamily="34" charset="0"/>
              </a:rPr>
              <a:t>linkages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: </a:t>
            </a:r>
          </a:p>
          <a:p>
            <a:pPr lvl="1"/>
            <a:r>
              <a:rPr lang="en-US" sz="2400" b="1" dirty="0" smtClean="0">
                <a:solidFill>
                  <a:schemeClr val="tx1"/>
                </a:solidFill>
                <a:latin typeface="Calibri" pitchFamily="34" charset="0"/>
              </a:rPr>
              <a:t>inter-bank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contracts </a:t>
            </a:r>
          </a:p>
          <a:p>
            <a:pPr lvl="1"/>
            <a:r>
              <a:rPr lang="en-US" sz="2400" b="1" dirty="0" smtClean="0">
                <a:solidFill>
                  <a:schemeClr val="tx1"/>
                </a:solidFill>
                <a:latin typeface="Calibri" pitchFamily="34" charset="0"/>
              </a:rPr>
              <a:t>fire sales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spillovers: this paper</a:t>
            </a:r>
          </a:p>
          <a:p>
            <a:pPr marL="274320" lvl="1" indent="0">
              <a:buNone/>
            </a:pPr>
            <a:endParaRPr lang="en-US" sz="2400" dirty="0" smtClean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sym typeface="Wingdings"/>
              </a:rPr>
              <a:t>Quasi-structural model of </a:t>
            </a:r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sym typeface="Wingdings"/>
              </a:rPr>
              <a:t>liquidation spiral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sym typeface="Wingdings" pitchFamily="2" charset="2"/>
              </a:rPr>
              <a:t> </a:t>
            </a:r>
            <a:r>
              <a:rPr lang="fr-FR" dirty="0" err="1">
                <a:solidFill>
                  <a:schemeClr val="tx1"/>
                </a:solidFill>
                <a:latin typeface="Calibri" pitchFamily="34" charset="0"/>
                <a:sym typeface="Wingdings"/>
              </a:rPr>
              <a:t>M</a:t>
            </a:r>
            <a:r>
              <a:rPr lang="fr-FR" dirty="0" err="1" smtClean="0">
                <a:solidFill>
                  <a:schemeClr val="tx1"/>
                </a:solidFill>
                <a:latin typeface="Calibri" pitchFamily="34" charset="0"/>
                <a:sym typeface="Wingdings"/>
              </a:rPr>
              <a:t>easure</a:t>
            </a:r>
            <a:r>
              <a:rPr lang="fr-FR" dirty="0" smtClean="0">
                <a:solidFill>
                  <a:schemeClr val="tx1"/>
                </a:solidFill>
                <a:latin typeface="Calibri" pitchFamily="34" charset="0"/>
                <a:sym typeface="Wingdings"/>
              </a:rPr>
              <a:t> of:</a:t>
            </a:r>
            <a:endParaRPr lang="en-US" dirty="0" smtClean="0">
              <a:solidFill>
                <a:schemeClr val="tx1"/>
              </a:solidFill>
              <a:latin typeface="Calibri" pitchFamily="34" charset="0"/>
            </a:endParaRPr>
          </a:p>
          <a:p>
            <a:pPr lvl="1"/>
            <a:r>
              <a:rPr lang="en-US" sz="2400" i="1" dirty="0" smtClean="0">
                <a:solidFill>
                  <a:schemeClr val="tx1"/>
                </a:solidFill>
                <a:latin typeface="Calibri" pitchFamily="34" charset="0"/>
              </a:rPr>
              <a:t>Vulnerability of each bank to systemic risk</a:t>
            </a:r>
          </a:p>
          <a:p>
            <a:pPr lvl="1"/>
            <a:r>
              <a:rPr lang="en-US" sz="2400" i="1" dirty="0" smtClean="0">
                <a:solidFill>
                  <a:schemeClr val="tx1"/>
                </a:solidFill>
                <a:latin typeface="Calibri" pitchFamily="34" charset="0"/>
              </a:rPr>
              <a:t>Contribution of each bank to systemic risk </a:t>
            </a:r>
          </a:p>
          <a:p>
            <a:pPr lvl="1"/>
            <a:r>
              <a:rPr lang="en-US" sz="2400" i="1" dirty="0" smtClean="0">
                <a:solidFill>
                  <a:schemeClr val="tx1"/>
                </a:solidFill>
                <a:latin typeface="Calibri" pitchFamily="34" charset="0"/>
              </a:rPr>
              <a:t>Interconnectedness between 2 banks</a:t>
            </a:r>
          </a:p>
          <a:p>
            <a:pPr lvl="1"/>
            <a:r>
              <a:rPr lang="en-US" sz="2400" i="1" dirty="0" smtClean="0">
                <a:solidFill>
                  <a:schemeClr val="tx1"/>
                </a:solidFill>
                <a:latin typeface="Calibri" pitchFamily="34" charset="0"/>
              </a:rPr>
              <a:t>Aggregate vulnerability</a:t>
            </a:r>
          </a:p>
          <a:p>
            <a:pPr marL="274320" lvl="1" indent="0">
              <a:buNone/>
            </a:pPr>
            <a:endParaRPr lang="en-US" sz="2400" dirty="0" smtClean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Calibri" pitchFamily="34" charset="0"/>
              </a:rPr>
              <a:t>Applications:</a:t>
            </a:r>
          </a:p>
          <a:p>
            <a:pPr lvl="1"/>
            <a:r>
              <a:rPr lang="en-US" sz="2400" dirty="0">
                <a:solidFill>
                  <a:schemeClr val="tx1"/>
                </a:solidFill>
                <a:latin typeface="Calibri" pitchFamily="34" charset="0"/>
              </a:rPr>
              <a:t>European banks &amp; sovereign risk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US banks and financial institutions through the Lehma</a:t>
            </a:r>
            <a:r>
              <a:rPr lang="en-US" sz="2400" dirty="0" smtClean="0">
                <a:latin typeface="Calibri" pitchFamily="34" charset="0"/>
              </a:rPr>
              <a:t>n crisis </a:t>
            </a:r>
          </a:p>
        </p:txBody>
      </p:sp>
    </p:spTree>
    <p:extLst>
      <p:ext uri="{BB962C8B-B14F-4D97-AF65-F5344CB8AC3E}">
        <p14:creationId xmlns="" xmlns:p14="http://schemas.microsoft.com/office/powerpoint/2010/main" val="183257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itchFamily="34" charset="0"/>
              </a:rPr>
              <a:t>Suppose bank </a:t>
            </a:r>
            <a:r>
              <a:rPr lang="en-US" i="1" dirty="0" smtClean="0">
                <a:latin typeface="Calibri" pitchFamily="34" charset="0"/>
              </a:rPr>
              <a:t>j</a:t>
            </a:r>
            <a:r>
              <a:rPr lang="en-US" dirty="0" smtClean="0">
                <a:latin typeface="Calibri" pitchFamily="34" charset="0"/>
              </a:rPr>
              <a:t> hit by shock…</a:t>
            </a:r>
          </a:p>
          <a:p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What is the impact on bank </a:t>
            </a:r>
            <a:r>
              <a:rPr lang="en-US" i="1" dirty="0" smtClean="0">
                <a:latin typeface="Calibri" pitchFamily="34" charset="0"/>
              </a:rPr>
              <a:t>i</a:t>
            </a:r>
            <a:r>
              <a:rPr lang="en-US" dirty="0" smtClean="0">
                <a:latin typeface="Calibri" pitchFamily="34" charset="0"/>
              </a:rPr>
              <a:t> ?</a:t>
            </a:r>
          </a:p>
          <a:p>
            <a:endParaRPr lang="en-US" dirty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pPr>
              <a:buNone/>
            </a:pPr>
            <a:r>
              <a:rPr lang="fr-FR" dirty="0" err="1" smtClean="0">
                <a:latin typeface="Calibri" pitchFamily="34" charset="0"/>
                <a:sym typeface="Wingdings"/>
              </a:rPr>
              <a:t></a:t>
            </a:r>
            <a:r>
              <a:rPr lang="fr-FR" dirty="0" smtClean="0">
                <a:latin typeface="Calibri" pitchFamily="34" charset="0"/>
                <a:sym typeface="Wingdings"/>
              </a:rPr>
              <a:t> This </a:t>
            </a:r>
            <a:r>
              <a:rPr lang="fr-FR" dirty="0" err="1" smtClean="0">
                <a:latin typeface="Calibri" pitchFamily="34" charset="0"/>
                <a:sym typeface="Wingdings"/>
              </a:rPr>
              <a:t>will</a:t>
            </a:r>
            <a:r>
              <a:rPr lang="fr-FR" dirty="0" smtClean="0">
                <a:latin typeface="Calibri" pitchFamily="34" charset="0"/>
                <a:sym typeface="Wingdings"/>
              </a:rPr>
              <a:t> serve to test the </a:t>
            </a:r>
            <a:r>
              <a:rPr lang="fr-FR" dirty="0" err="1" smtClean="0">
                <a:latin typeface="Calibri" pitchFamily="34" charset="0"/>
                <a:sym typeface="Wingdings"/>
              </a:rPr>
              <a:t>empirical</a:t>
            </a:r>
            <a:r>
              <a:rPr lang="fr-FR" dirty="0" smtClean="0">
                <a:latin typeface="Calibri" pitchFamily="34" charset="0"/>
                <a:sym typeface="Wingdings"/>
              </a:rPr>
              <a:t> </a:t>
            </a:r>
            <a:r>
              <a:rPr lang="fr-FR" dirty="0" err="1" smtClean="0">
                <a:latin typeface="Calibri" pitchFamily="34" charset="0"/>
                <a:sym typeface="Wingdings"/>
              </a:rPr>
              <a:t>validity</a:t>
            </a:r>
            <a:r>
              <a:rPr lang="fr-FR" dirty="0" smtClean="0">
                <a:latin typeface="Calibri" pitchFamily="34" charset="0"/>
                <a:sym typeface="Wingdings"/>
              </a:rPr>
              <a:t> of the </a:t>
            </a:r>
            <a:r>
              <a:rPr lang="fr-FR" dirty="0" err="1" smtClean="0">
                <a:latin typeface="Calibri" pitchFamily="34" charset="0"/>
                <a:sym typeface="Wingdings"/>
              </a:rPr>
              <a:t>framework</a:t>
            </a:r>
            <a:endParaRPr lang="en-US" dirty="0" smtClean="0">
              <a:latin typeface="Calibri" pitchFamily="34" charset="0"/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Cross-bank vulnerability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95350984"/>
              </p:ext>
            </p:extLst>
          </p:nvPr>
        </p:nvGraphicFramePr>
        <p:xfrm>
          <a:off x="1527175" y="2695575"/>
          <a:ext cx="4645025" cy="1724025"/>
        </p:xfrm>
        <a:graphic>
          <a:graphicData uri="http://schemas.openxmlformats.org/presentationml/2006/ole">
            <p:oleObj spid="_x0000_s4134" name="Equation" r:id="rId3" imgW="2349500" imgH="812800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00172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intuition: diversification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Calibri" pitchFamily="34" charset="0"/>
              </a:rPr>
              <a:t>Suppose 2 banks have identical leverage and there are two assets </a:t>
            </a:r>
          </a:p>
          <a:p>
            <a:r>
              <a:rPr lang="en-US" dirty="0" smtClean="0">
                <a:latin typeface="Calibri" pitchFamily="34" charset="0"/>
              </a:rPr>
              <a:t>Which is best for aggregate systemic risk?</a:t>
            </a:r>
          </a:p>
          <a:p>
            <a:pPr marL="0" indent="0">
              <a:buNone/>
            </a:pPr>
            <a:endParaRPr lang="en-US" dirty="0" smtClean="0">
              <a:latin typeface="Calibri" pitchFamily="34" charset="0"/>
            </a:endParaRPr>
          </a:p>
          <a:p>
            <a:pPr lvl="2"/>
            <a:r>
              <a:rPr lang="en-US" dirty="0" smtClean="0">
                <a:latin typeface="Calibri" pitchFamily="34" charset="0"/>
              </a:rPr>
              <a:t>Both banks have identical portfolios?</a:t>
            </a:r>
          </a:p>
          <a:p>
            <a:pPr lvl="2"/>
            <a:endParaRPr lang="en-US" dirty="0">
              <a:latin typeface="Calibri" pitchFamily="34" charset="0"/>
            </a:endParaRPr>
          </a:p>
          <a:p>
            <a:pPr marL="594360" lvl="2" indent="0">
              <a:buNone/>
            </a:pPr>
            <a:endParaRPr lang="en-US" dirty="0" smtClean="0">
              <a:latin typeface="Calibri" pitchFamily="34" charset="0"/>
            </a:endParaRPr>
          </a:p>
          <a:p>
            <a:pPr lvl="2"/>
            <a:r>
              <a:rPr lang="en-US" dirty="0" smtClean="0">
                <a:latin typeface="Calibri" pitchFamily="34" charset="0"/>
              </a:rPr>
              <a:t>Or each bank owns only one asset, and all of it ?</a:t>
            </a:r>
          </a:p>
          <a:p>
            <a:endParaRPr lang="en-US" dirty="0" smtClean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pPr>
              <a:buNone/>
            </a:pPr>
            <a:r>
              <a:rPr lang="en-US" dirty="0" smtClean="0">
                <a:latin typeface="Calibri" pitchFamily="34" charset="0"/>
              </a:rPr>
              <a:t> </a:t>
            </a:r>
          </a:p>
          <a:p>
            <a:pPr>
              <a:buFont typeface="Wingdings" charset="2"/>
              <a:buChar char="è"/>
            </a:pPr>
            <a:r>
              <a:rPr lang="en-US" dirty="0" smtClean="0">
                <a:latin typeface="Calibri" pitchFamily="34" charset="0"/>
              </a:rPr>
              <a:t>Making banks similar is good </a:t>
            </a:r>
            <a:r>
              <a:rPr lang="en-US" dirty="0" err="1" smtClean="0">
                <a:latin typeface="Calibri" pitchFamily="34" charset="0"/>
              </a:rPr>
              <a:t>iff</a:t>
            </a:r>
            <a:r>
              <a:rPr lang="en-US" dirty="0" smtClean="0">
                <a:latin typeface="Calibri" pitchFamily="34" charset="0"/>
              </a:rPr>
              <a:t> most  </a:t>
            </a:r>
            <a:r>
              <a:rPr lang="en-US" b="1" dirty="0" smtClean="0">
                <a:solidFill>
                  <a:srgbClr val="FF0000"/>
                </a:solidFill>
                <a:latin typeface="Calibri" pitchFamily="34" charset="0"/>
              </a:rPr>
              <a:t>volatile</a:t>
            </a:r>
            <a:r>
              <a:rPr lang="en-US" dirty="0" smtClean="0">
                <a:latin typeface="Calibri" pitchFamily="34" charset="0"/>
              </a:rPr>
              <a:t> asset is also most </a:t>
            </a:r>
            <a:r>
              <a:rPr lang="en-US" b="1" dirty="0" smtClean="0">
                <a:solidFill>
                  <a:srgbClr val="FF0000"/>
                </a:solidFill>
                <a:latin typeface="Calibri" pitchFamily="34" charset="0"/>
              </a:rPr>
              <a:t>illiquid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</a:rPr>
              <a:t>	</a:t>
            </a:r>
            <a:r>
              <a:rPr lang="en-US" smtClean="0">
                <a:latin typeface="Calibri" pitchFamily="34" charset="0"/>
              </a:rPr>
              <a:t>	</a:t>
            </a:r>
            <a:endParaRPr lang="en-US" i="1" dirty="0" smtClean="0">
              <a:latin typeface="Calibri" pitchFamily="34" charset="0"/>
            </a:endParaRPr>
          </a:p>
          <a:p>
            <a:r>
              <a:rPr lang="en-US" b="1" dirty="0">
                <a:latin typeface="Calibri" pitchFamily="34" charset="0"/>
              </a:rPr>
              <a:t>Two opposing </a:t>
            </a:r>
            <a:r>
              <a:rPr lang="en-US" b="1" dirty="0" smtClean="0">
                <a:latin typeface="Calibri" pitchFamily="34" charset="0"/>
              </a:rPr>
              <a:t>effects:</a:t>
            </a:r>
            <a:endParaRPr lang="en-US" b="1" dirty="0">
              <a:latin typeface="Calibri" pitchFamily="34" charset="0"/>
            </a:endParaRPr>
          </a:p>
          <a:p>
            <a:pPr lvl="1"/>
            <a:r>
              <a:rPr lang="en-US" dirty="0">
                <a:latin typeface="Calibri" pitchFamily="34" charset="0"/>
              </a:rPr>
              <a:t>S</a:t>
            </a:r>
            <a:r>
              <a:rPr lang="en-US" dirty="0" smtClean="0">
                <a:latin typeface="Calibri" pitchFamily="34" charset="0"/>
              </a:rPr>
              <a:t>preading </a:t>
            </a:r>
            <a:r>
              <a:rPr lang="en-US" dirty="0">
                <a:latin typeface="Calibri" pitchFamily="34" charset="0"/>
              </a:rPr>
              <a:t>volatile asset across banks  </a:t>
            </a:r>
            <a:r>
              <a:rPr lang="en-US" dirty="0" smtClean="0">
                <a:latin typeface="Calibri" pitchFamily="34" charset="0"/>
                <a:sym typeface="Wingdings" pitchFamily="2" charset="2"/>
              </a:rPr>
              <a:t> less average dollar </a:t>
            </a:r>
            <a:r>
              <a:rPr lang="en-US" dirty="0" smtClean="0">
                <a:latin typeface="Calibri" pitchFamily="34" charset="0"/>
              </a:rPr>
              <a:t>liquidations 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…But now </a:t>
            </a:r>
            <a:r>
              <a:rPr lang="en-US" dirty="0">
                <a:latin typeface="Calibri" pitchFamily="34" charset="0"/>
              </a:rPr>
              <a:t>some of the other asset will get liquidated</a:t>
            </a:r>
          </a:p>
          <a:p>
            <a:pPr>
              <a:buNone/>
            </a:pPr>
            <a:endParaRPr lang="en-US" i="1" dirty="0" smtClean="0">
              <a:latin typeface="Calibri" pitchFamily="34" charset="0"/>
            </a:endParaRPr>
          </a:p>
          <a:p>
            <a:pPr lvl="1"/>
            <a:endParaRPr lang="en-US" dirty="0" smtClean="0"/>
          </a:p>
          <a:p>
            <a:pPr marL="347472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Ellipse 3"/>
          <p:cNvSpPr/>
          <p:nvPr/>
        </p:nvSpPr>
        <p:spPr>
          <a:xfrm>
            <a:off x="5220072" y="1844824"/>
            <a:ext cx="1656184" cy="720080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5364088" y="1988840"/>
            <a:ext cx="612068" cy="4320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6084168" y="1988840"/>
            <a:ext cx="612068" cy="43204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7092280" y="1844824"/>
            <a:ext cx="1656184" cy="720080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7236296" y="1988840"/>
            <a:ext cx="612068" cy="4320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7956376" y="1988840"/>
            <a:ext cx="612068" cy="43204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5220072" y="3212976"/>
            <a:ext cx="1656184" cy="720080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5436096" y="3284984"/>
            <a:ext cx="1224136" cy="5760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7236296" y="3212976"/>
            <a:ext cx="1656184" cy="720080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7452320" y="3284984"/>
            <a:ext cx="1224136" cy="576064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8292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Systemic Intuition: slicing is neutral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528" y="1479032"/>
            <a:ext cx="8503920" cy="5190328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alibri" pitchFamily="34" charset="0"/>
              </a:rPr>
              <a:t>Cut a bank into 2 banks of</a:t>
            </a:r>
            <a:r>
              <a:rPr lang="en-US" b="1" i="1" dirty="0" smtClean="0">
                <a:latin typeface="Calibri" pitchFamily="34" charset="0"/>
              </a:rPr>
              <a:t> similar asset weights and leverage</a:t>
            </a:r>
            <a:r>
              <a:rPr lang="en-US" b="1" dirty="0" smtClean="0">
                <a:latin typeface="Calibri" pitchFamily="34" charset="0"/>
              </a:rPr>
              <a:t>:</a:t>
            </a:r>
            <a:endParaRPr lang="en-US" b="1" dirty="0">
              <a:latin typeface="Calibri" pitchFamily="34" charset="0"/>
            </a:endParaRPr>
          </a:p>
          <a:p>
            <a:pPr marL="0" indent="0">
              <a:buNone/>
            </a:pPr>
            <a:endParaRPr lang="en-US" dirty="0" smtClean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pPr>
              <a:buNone/>
            </a:pPr>
            <a:r>
              <a:rPr lang="en-US" dirty="0" smtClean="0">
                <a:latin typeface="Calibri" pitchFamily="34" charset="0"/>
              </a:rPr>
              <a:t> </a:t>
            </a:r>
          </a:p>
          <a:p>
            <a:pPr>
              <a:buFont typeface="Wingdings" charset="2"/>
              <a:buChar char="è"/>
            </a:pPr>
            <a:endParaRPr lang="en-US" i="1" dirty="0" smtClean="0">
              <a:latin typeface="Calibri" pitchFamily="34" charset="0"/>
            </a:endParaRPr>
          </a:p>
          <a:p>
            <a:r>
              <a:rPr lang="en-US" b="1" dirty="0" smtClean="0">
                <a:latin typeface="Calibri" pitchFamily="34" charset="0"/>
              </a:rPr>
              <a:t>Effect on </a:t>
            </a:r>
            <a:r>
              <a:rPr lang="en-US" b="1" dirty="0">
                <a:latin typeface="Calibri" pitchFamily="34" charset="0"/>
              </a:rPr>
              <a:t>A</a:t>
            </a:r>
            <a:r>
              <a:rPr lang="en-US" b="1" dirty="0" smtClean="0">
                <a:latin typeface="Calibri" pitchFamily="34" charset="0"/>
              </a:rPr>
              <a:t>ggregate </a:t>
            </a:r>
            <a:r>
              <a:rPr lang="en-US" b="1" dirty="0">
                <a:latin typeface="Calibri" pitchFamily="34" charset="0"/>
              </a:rPr>
              <a:t>V</a:t>
            </a:r>
            <a:r>
              <a:rPr lang="en-US" b="1" dirty="0" smtClean="0">
                <a:latin typeface="Calibri" pitchFamily="34" charset="0"/>
              </a:rPr>
              <a:t>ulnerability: </a:t>
            </a:r>
            <a:r>
              <a:rPr lang="en-US" b="1" dirty="0" smtClean="0">
                <a:solidFill>
                  <a:srgbClr val="0070C0"/>
                </a:solidFill>
                <a:latin typeface="Calibri" pitchFamily="34" charset="0"/>
              </a:rPr>
              <a:t>NONE </a:t>
            </a:r>
            <a:endParaRPr lang="en-US" dirty="0" smtClean="0">
              <a:solidFill>
                <a:srgbClr val="0070C0"/>
              </a:solidFill>
              <a:latin typeface="Calibri" pitchFamily="34" charset="0"/>
            </a:endParaRPr>
          </a:p>
          <a:p>
            <a:pPr>
              <a:buNone/>
            </a:pPr>
            <a:endParaRPr lang="en-US" i="1" dirty="0" smtClean="0">
              <a:latin typeface="Calibri" pitchFamily="34" charset="0"/>
            </a:endParaRPr>
          </a:p>
          <a:p>
            <a:pPr lvl="1"/>
            <a:endParaRPr lang="en-US" dirty="0" smtClean="0"/>
          </a:p>
          <a:p>
            <a:pPr marL="347472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Ellipse 4"/>
          <p:cNvSpPr/>
          <p:nvPr/>
        </p:nvSpPr>
        <p:spPr>
          <a:xfrm>
            <a:off x="539552" y="2487144"/>
            <a:ext cx="612068" cy="4320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2195736" y="2631160"/>
            <a:ext cx="180020" cy="216024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1259632" y="2487144"/>
            <a:ext cx="612068" cy="4320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2447764" y="2631160"/>
            <a:ext cx="180020" cy="216024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323528" y="2271120"/>
            <a:ext cx="2448272" cy="936104"/>
          </a:xfrm>
          <a:prstGeom prst="ellipse">
            <a:avLst/>
          </a:prstGeom>
          <a:noFill/>
          <a:ln w="31750">
            <a:solidFill>
              <a:schemeClr val="tx1">
                <a:lumMod val="95000"/>
                <a:lumOff val="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5076056" y="2343128"/>
            <a:ext cx="1656184" cy="720080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5220072" y="2487144"/>
            <a:ext cx="612068" cy="4320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6084168" y="2631160"/>
            <a:ext cx="180020" cy="216024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6948264" y="2343128"/>
            <a:ext cx="1656184" cy="720080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7056276" y="2487144"/>
            <a:ext cx="612068" cy="4320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8136396" y="2631160"/>
            <a:ext cx="180020" cy="216024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Flèche droite 19"/>
          <p:cNvSpPr/>
          <p:nvPr/>
        </p:nvSpPr>
        <p:spPr>
          <a:xfrm>
            <a:off x="3563888" y="2415136"/>
            <a:ext cx="978408" cy="484632"/>
          </a:xfrm>
          <a:prstGeom prst="rightArrow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07050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Systemic Intuition: mergers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Calibri" pitchFamily="34" charset="0"/>
              </a:rPr>
              <a:t>Merge 2 banks:</a:t>
            </a:r>
          </a:p>
          <a:p>
            <a:pPr lvl="1"/>
            <a:endParaRPr lang="en-US" dirty="0" smtClean="0">
              <a:latin typeface="Calibri" pitchFamily="34" charset="0"/>
            </a:endParaRPr>
          </a:p>
          <a:p>
            <a:pPr lvl="1"/>
            <a:endParaRPr lang="en-US" dirty="0" smtClean="0">
              <a:latin typeface="Calibri" pitchFamily="34" charset="0"/>
            </a:endParaRPr>
          </a:p>
          <a:p>
            <a:pPr lvl="1"/>
            <a:endParaRPr lang="en-US" dirty="0">
              <a:latin typeface="Calibri" pitchFamily="34" charset="0"/>
            </a:endParaRPr>
          </a:p>
          <a:p>
            <a:pPr lvl="1"/>
            <a:r>
              <a:rPr lang="en-US" i="1" dirty="0" smtClean="0">
                <a:latin typeface="Calibri" pitchFamily="34" charset="0"/>
              </a:rPr>
              <a:t>Heterogeneous assets and leverage</a:t>
            </a:r>
            <a:endParaRPr lang="en-US" i="1" dirty="0">
              <a:latin typeface="Calibri" pitchFamily="34" charset="0"/>
            </a:endParaRPr>
          </a:p>
          <a:p>
            <a:pPr marL="0" indent="0">
              <a:buNone/>
            </a:pPr>
            <a:endParaRPr lang="en-US" dirty="0" smtClean="0">
              <a:latin typeface="Calibri" pitchFamily="34" charset="0"/>
            </a:endParaRPr>
          </a:p>
          <a:p>
            <a:pPr>
              <a:buNone/>
            </a:pPr>
            <a:endParaRPr lang="en-US" i="1" dirty="0" smtClean="0">
              <a:latin typeface="Calibri" pitchFamily="34" charset="0"/>
            </a:endParaRPr>
          </a:p>
          <a:p>
            <a:r>
              <a:rPr lang="en-US" b="1" smtClean="0">
                <a:latin typeface="Calibri" pitchFamily="34" charset="0"/>
              </a:rPr>
              <a:t>2 effects :</a:t>
            </a:r>
            <a:endParaRPr lang="en-US" b="1" dirty="0" smtClean="0">
              <a:latin typeface="Calibri" pitchFamily="34" charset="0"/>
            </a:endParaRPr>
          </a:p>
          <a:p>
            <a:pPr marL="0" indent="0">
              <a:buNone/>
            </a:pPr>
            <a:endParaRPr lang="en-US" b="1" dirty="0">
              <a:latin typeface="Calibri" pitchFamily="34" charset="0"/>
            </a:endParaRPr>
          </a:p>
          <a:p>
            <a:pPr lvl="1"/>
            <a:r>
              <a:rPr lang="en-US" b="1" dirty="0" smtClean="0">
                <a:latin typeface="Calibri" pitchFamily="34" charset="0"/>
              </a:rPr>
              <a:t>Leverage</a:t>
            </a:r>
            <a:r>
              <a:rPr lang="en-US" dirty="0" smtClean="0">
                <a:latin typeface="Calibri" pitchFamily="34" charset="0"/>
              </a:rPr>
              <a:t> of merged entity is smaller than asset-weighted leverage:</a:t>
            </a:r>
          </a:p>
          <a:p>
            <a:pPr marL="274320" lvl="1" indent="0">
              <a:buNone/>
            </a:pPr>
            <a:r>
              <a:rPr lang="en-US" dirty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                                                                                                     </a:t>
            </a:r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sym typeface="Wingdings" pitchFamily="2" charset="2"/>
              </a:rPr>
              <a:t></a:t>
            </a:r>
            <a:r>
              <a:rPr lang="en-US" b="1" dirty="0" smtClean="0">
                <a:solidFill>
                  <a:schemeClr val="tx1"/>
                </a:solidFill>
                <a:latin typeface="Calibri" pitchFamily="34" charset="0"/>
              </a:rPr>
              <a:t>stabilizing</a:t>
            </a:r>
          </a:p>
          <a:p>
            <a:pPr marL="274320" lvl="1" indent="0">
              <a:buNone/>
            </a:pPr>
            <a:endParaRPr lang="en-US" dirty="0" smtClean="0">
              <a:latin typeface="Calibri" pitchFamily="34" charset="0"/>
            </a:endParaRPr>
          </a:p>
          <a:p>
            <a:pPr lvl="1"/>
            <a:r>
              <a:rPr lang="en-US" b="1" dirty="0" smtClean="0">
                <a:latin typeface="Calibri" pitchFamily="34" charset="0"/>
              </a:rPr>
              <a:t>Portfolio effect: </a:t>
            </a:r>
            <a:r>
              <a:rPr lang="en-US" dirty="0" smtClean="0">
                <a:latin typeface="Calibri" pitchFamily="34" charset="0"/>
              </a:rPr>
              <a:t>stabilizing </a:t>
            </a:r>
            <a:r>
              <a:rPr lang="en-US" i="1" dirty="0" err="1" smtClean="0">
                <a:latin typeface="Calibri" pitchFamily="34" charset="0"/>
              </a:rPr>
              <a:t>iff</a:t>
            </a:r>
            <a:r>
              <a:rPr lang="en-US" dirty="0" smtClean="0">
                <a:latin typeface="Calibri" pitchFamily="34" charset="0"/>
              </a:rPr>
              <a:t> most volatile also most illiquid</a:t>
            </a:r>
          </a:p>
          <a:p>
            <a:pPr>
              <a:buNone/>
            </a:pPr>
            <a:endParaRPr lang="en-US" i="1" dirty="0" smtClean="0">
              <a:latin typeface="Calibri" pitchFamily="34" charset="0"/>
            </a:endParaRPr>
          </a:p>
          <a:p>
            <a:pPr lvl="1"/>
            <a:endParaRPr lang="en-US" dirty="0" smtClean="0"/>
          </a:p>
          <a:p>
            <a:pPr marL="347472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Ellipse 3"/>
          <p:cNvSpPr/>
          <p:nvPr/>
        </p:nvSpPr>
        <p:spPr>
          <a:xfrm>
            <a:off x="179512" y="1340768"/>
            <a:ext cx="1656184" cy="720080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323528" y="1484784"/>
            <a:ext cx="612068" cy="4320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1187624" y="1628800"/>
            <a:ext cx="180020" cy="216024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2051720" y="1340768"/>
            <a:ext cx="1656184" cy="720080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2501770" y="1484784"/>
            <a:ext cx="306034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2915816" y="1484784"/>
            <a:ext cx="612068" cy="43204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6257888" y="1412776"/>
            <a:ext cx="612068" cy="4320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8064388" y="1556792"/>
            <a:ext cx="180020" cy="216024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6041864" y="1196752"/>
            <a:ext cx="2448272" cy="936104"/>
          </a:xfrm>
          <a:prstGeom prst="ellipse">
            <a:avLst/>
          </a:prstGeom>
          <a:noFill/>
          <a:ln w="31750">
            <a:solidFill>
              <a:schemeClr val="tx1">
                <a:lumMod val="95000"/>
                <a:lumOff val="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droite 14"/>
          <p:cNvSpPr/>
          <p:nvPr/>
        </p:nvSpPr>
        <p:spPr>
          <a:xfrm>
            <a:off x="4457688" y="1360192"/>
            <a:ext cx="978408" cy="484632"/>
          </a:xfrm>
          <a:prstGeom prst="rightArrow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7002270" y="1700808"/>
            <a:ext cx="306034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7272300" y="1340768"/>
            <a:ext cx="612068" cy="43204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49735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Applications--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>
                <a:latin typeface="Calibri" pitchFamily="34" charset="0"/>
              </a:rPr>
              <a:t>Largest Euro banks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Exposures taken from the EBA stress tests</a:t>
            </a:r>
          </a:p>
          <a:p>
            <a:pPr lvl="1"/>
            <a:endParaRPr lang="en-US" dirty="0">
              <a:latin typeface="Calibri" pitchFamily="34" charset="0"/>
            </a:endParaRPr>
          </a:p>
          <a:p>
            <a:r>
              <a:rPr lang="en-US" b="1" dirty="0">
                <a:latin typeface="Calibri" pitchFamily="34" charset="0"/>
              </a:rPr>
              <a:t>Largest 100 US financial institutions</a:t>
            </a:r>
          </a:p>
          <a:p>
            <a:pPr lvl="1"/>
            <a:r>
              <a:rPr lang="en-US" dirty="0">
                <a:latin typeface="Calibri" pitchFamily="34" charset="0"/>
              </a:rPr>
              <a:t>Our estimates based on weekly market leverage and factor </a:t>
            </a:r>
            <a:r>
              <a:rPr lang="en-US" dirty="0" smtClean="0">
                <a:latin typeface="Calibri" pitchFamily="34" charset="0"/>
              </a:rPr>
              <a:t>exposures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I will skip this today</a:t>
            </a:r>
            <a:endParaRPr lang="en-US" dirty="0">
              <a:latin typeface="Calibri" pitchFamily="34" charset="0"/>
            </a:endParaRPr>
          </a:p>
          <a:p>
            <a:endParaRPr lang="en-US" dirty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7885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European Banks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Calibri" pitchFamily="34" charset="0"/>
              </a:rPr>
              <a:t>M</a:t>
            </a:r>
            <a:r>
              <a:rPr lang="en-US" dirty="0" smtClean="0">
                <a:latin typeface="Calibri" pitchFamily="34" charset="0"/>
              </a:rPr>
              <a:t> matrix (exposures)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EBA stress tests data (</a:t>
            </a:r>
            <a:r>
              <a:rPr lang="en-US" dirty="0">
                <a:latin typeface="Calibri" pitchFamily="34" charset="0"/>
              </a:rPr>
              <a:t>90 largest banks in the </a:t>
            </a:r>
            <a:r>
              <a:rPr lang="en-US" dirty="0" smtClean="0">
                <a:latin typeface="Calibri" pitchFamily="34" charset="0"/>
              </a:rPr>
              <a:t>EU27; </a:t>
            </a:r>
            <a:r>
              <a:rPr lang="en-US" dirty="0" err="1" smtClean="0">
                <a:latin typeface="Calibri" pitchFamily="34" charset="0"/>
              </a:rPr>
              <a:t>july</a:t>
            </a:r>
            <a:r>
              <a:rPr lang="en-US" dirty="0" smtClean="0">
                <a:latin typeface="Calibri" pitchFamily="34" charset="0"/>
              </a:rPr>
              <a:t> 2011)</a:t>
            </a:r>
          </a:p>
          <a:p>
            <a:pPr lvl="2"/>
            <a:r>
              <a:rPr lang="en-US" dirty="0" smtClean="0">
                <a:latin typeface="Calibri" pitchFamily="34" charset="0"/>
              </a:rPr>
              <a:t>Sovereigns, per country</a:t>
            </a:r>
          </a:p>
          <a:p>
            <a:pPr lvl="2"/>
            <a:r>
              <a:rPr lang="en-US" dirty="0" smtClean="0">
                <a:latin typeface="Calibri" pitchFamily="34" charset="0"/>
              </a:rPr>
              <a:t>Mortgages, commercial real estate, corporate loans, retail </a:t>
            </a:r>
            <a:r>
              <a:rPr lang="en-US" dirty="0" err="1" smtClean="0">
                <a:latin typeface="Calibri" pitchFamily="34" charset="0"/>
              </a:rPr>
              <a:t>SMEs</a:t>
            </a:r>
            <a:r>
              <a:rPr lang="en-US" dirty="0" smtClean="0">
                <a:latin typeface="Calibri" pitchFamily="34" charset="0"/>
              </a:rPr>
              <a:t>, consumer loans</a:t>
            </a:r>
          </a:p>
          <a:p>
            <a:endParaRPr lang="en-US" dirty="0" smtClean="0">
              <a:latin typeface="Calibri" pitchFamily="34" charset="0"/>
            </a:endParaRPr>
          </a:p>
          <a:p>
            <a:r>
              <a:rPr lang="en-US" b="1" dirty="0" smtClean="0">
                <a:latin typeface="Calibri" pitchFamily="34" charset="0"/>
              </a:rPr>
              <a:t>B, A, R </a:t>
            </a:r>
            <a:r>
              <a:rPr lang="en-US" dirty="0" smtClean="0">
                <a:latin typeface="Calibri" pitchFamily="34" charset="0"/>
              </a:rPr>
              <a:t>from </a:t>
            </a:r>
            <a:r>
              <a:rPr lang="en-US" dirty="0" err="1" smtClean="0">
                <a:latin typeface="Calibri" pitchFamily="34" charset="0"/>
              </a:rPr>
              <a:t>datastream</a:t>
            </a:r>
            <a:r>
              <a:rPr lang="en-US" dirty="0" smtClean="0">
                <a:latin typeface="Calibri" pitchFamily="34" charset="0"/>
              </a:rPr>
              <a:t> 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Use book leverage (</a:t>
            </a:r>
            <a:r>
              <a:rPr lang="en-US" dirty="0" smtClean="0">
                <a:latin typeface="Calibri" pitchFamily="34" charset="0"/>
                <a:sym typeface="Wingdings" pitchFamily="2" charset="2"/>
              </a:rPr>
              <a:t>can include private </a:t>
            </a:r>
            <a:r>
              <a:rPr lang="en-US" dirty="0" smtClean="0">
                <a:latin typeface="Calibri" pitchFamily="34" charset="0"/>
              </a:rPr>
              <a:t>)</a:t>
            </a:r>
          </a:p>
          <a:p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Shock vector </a:t>
            </a:r>
            <a:r>
              <a:rPr lang="en-US" b="1" dirty="0" smtClean="0">
                <a:latin typeface="Calibri" pitchFamily="34" charset="0"/>
              </a:rPr>
              <a:t>S</a:t>
            </a:r>
            <a:endParaRPr lang="en-US" dirty="0" smtClean="0">
              <a:latin typeface="Calibri" pitchFamily="34" charset="0"/>
            </a:endParaRPr>
          </a:p>
          <a:p>
            <a:pPr lvl="1"/>
            <a:r>
              <a:rPr lang="en-US" dirty="0" smtClean="0">
                <a:latin typeface="Calibri" pitchFamily="34" charset="0"/>
              </a:rPr>
              <a:t>50% write-down on all 5 PIIGS</a:t>
            </a:r>
          </a:p>
          <a:p>
            <a:endParaRPr lang="en-US" dirty="0">
              <a:latin typeface="Calibri" pitchFamily="34" charset="0"/>
            </a:endParaRPr>
          </a:p>
          <a:p>
            <a:pPr marL="274320" lvl="1">
              <a:lnSpc>
                <a:spcPct val="100000"/>
              </a:lnSpc>
              <a:buSzPct val="85000"/>
            </a:pPr>
            <a:r>
              <a:rPr lang="en-US" b="1" dirty="0" smtClean="0">
                <a:latin typeface="Calibri" pitchFamily="34" charset="0"/>
              </a:rPr>
              <a:t>L</a:t>
            </a:r>
            <a:r>
              <a:rPr lang="en-US" dirty="0" smtClean="0">
                <a:latin typeface="Calibri" pitchFamily="34" charset="0"/>
              </a:rPr>
              <a:t> = (10e-13) Id : identical liquidity of assets</a:t>
            </a:r>
            <a:endParaRPr lang="en-US" dirty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8275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Capture d’écran 2011-10-25 à 22.39.5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1981200"/>
            <a:ext cx="8216901" cy="387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Validation: Explaining Stock Returns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Table 7: Compare realized stock </a:t>
            </a:r>
            <a:r>
              <a:rPr lang="en-US" dirty="0"/>
              <a:t>returns (</a:t>
            </a:r>
            <a:r>
              <a:rPr lang="en-US" dirty="0" err="1"/>
              <a:t>jan</a:t>
            </a:r>
            <a:r>
              <a:rPr lang="en-US" dirty="0"/>
              <a:t> 2010-sep 2011)</a:t>
            </a:r>
          </a:p>
          <a:p>
            <a:r>
              <a:rPr lang="en-US" dirty="0" smtClean="0"/>
              <a:t> to </a:t>
            </a:r>
            <a:r>
              <a:rPr lang="en-US" i="1" dirty="0"/>
              <a:t>V</a:t>
            </a:r>
            <a:r>
              <a:rPr lang="en-US" dirty="0"/>
              <a:t>(i) </a:t>
            </a:r>
            <a:r>
              <a:rPr lang="en-US" dirty="0" smtClean="0"/>
              <a:t>Works even controlling for </a:t>
            </a:r>
            <a:r>
              <a:rPr lang="en-US" i="1" dirty="0" smtClean="0"/>
              <a:t>direct</a:t>
            </a:r>
            <a:r>
              <a:rPr lang="en-US" dirty="0" smtClean="0"/>
              <a:t> exposure to shock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590800" y="2667000"/>
            <a:ext cx="1981200" cy="1371600"/>
          </a:xfrm>
          <a:prstGeom prst="roundRect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556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AV</a:t>
            </a:r>
            <a:r>
              <a:rPr lang="en-US" dirty="0" smtClean="0"/>
              <a:t>: Vulnerability ranking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Table 6, PIIGS </a:t>
            </a:r>
            <a:r>
              <a:rPr lang="en-US" dirty="0" err="1" smtClean="0"/>
              <a:t>writedown</a:t>
            </a:r>
            <a:endParaRPr lang="en-US" dirty="0"/>
          </a:p>
        </p:txBody>
      </p:sp>
      <p:pic>
        <p:nvPicPr>
          <p:cNvPr id="65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84" y="1524000"/>
            <a:ext cx="8900516" cy="486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937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S</a:t>
            </a:r>
            <a:r>
              <a:rPr lang="en-US" dirty="0" smtClean="0"/>
              <a:t>(</a:t>
            </a:r>
            <a:r>
              <a:rPr lang="en-US" i="1" dirty="0" smtClean="0"/>
              <a:t>i</a:t>
            </a:r>
            <a:r>
              <a:rPr lang="en-US" dirty="0" smtClean="0"/>
              <a:t>): </a:t>
            </a:r>
            <a:r>
              <a:rPr lang="en-US" dirty="0" err="1" smtClean="0"/>
              <a:t>Systemicness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Table 8, PIIGS </a:t>
            </a:r>
            <a:r>
              <a:rPr lang="en-US" dirty="0" err="1" smtClean="0"/>
              <a:t>writedown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0768"/>
            <a:ext cx="9144479" cy="768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08623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Interventions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Calibri" pitchFamily="34" charset="0"/>
              </a:rPr>
              <a:t>Table 9</a:t>
            </a:r>
          </a:p>
          <a:p>
            <a:r>
              <a:rPr lang="en-US" dirty="0" smtClean="0">
                <a:latin typeface="Calibri" pitchFamily="34" charset="0"/>
              </a:rPr>
              <a:t>Consider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Baseline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Size cap (500, 900, 1300 </a:t>
            </a:r>
            <a:r>
              <a:rPr lang="en-US" dirty="0" err="1" smtClean="0">
                <a:latin typeface="Calibri" pitchFamily="34" charset="0"/>
              </a:rPr>
              <a:t>bn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euros</a:t>
            </a:r>
            <a:r>
              <a:rPr lang="en-US" dirty="0" smtClean="0">
                <a:latin typeface="Calibri" pitchFamily="34" charset="0"/>
              </a:rPr>
              <a:t>)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Cap leverage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Merge banks which are most directly exposed to </a:t>
            </a:r>
            <a:r>
              <a:rPr lang="en-US" dirty="0" err="1" smtClean="0">
                <a:latin typeface="Calibri" pitchFamily="34" charset="0"/>
              </a:rPr>
              <a:t>writedown</a:t>
            </a:r>
            <a:r>
              <a:rPr lang="en-US" dirty="0" smtClean="0">
                <a:latin typeface="Calibri" pitchFamily="34" charset="0"/>
              </a:rPr>
              <a:t> shock</a:t>
            </a:r>
          </a:p>
          <a:p>
            <a:pPr lvl="1"/>
            <a:endParaRPr lang="en-US" dirty="0">
              <a:latin typeface="Calibri" pitchFamily="34" charset="0"/>
            </a:endParaRPr>
          </a:p>
          <a:p>
            <a:pPr lvl="1"/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Of these interventions, only leverage caps have a major effect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But requires massive rebalancing: 480bn </a:t>
            </a:r>
            <a:r>
              <a:rPr lang="en-US" dirty="0" err="1" smtClean="0">
                <a:latin typeface="Calibri" pitchFamily="34" charset="0"/>
              </a:rPr>
              <a:t>euros</a:t>
            </a:r>
            <a:r>
              <a:rPr lang="en-US" dirty="0" smtClean="0">
                <a:latin typeface="Calibri" pitchFamily="34" charset="0"/>
              </a:rPr>
              <a:t> to cap leverage @ 15</a:t>
            </a:r>
          </a:p>
          <a:p>
            <a:r>
              <a:rPr lang="en-US" dirty="0" smtClean="0">
                <a:latin typeface="Calibri" pitchFamily="34" charset="0"/>
              </a:rPr>
              <a:t>Size cap does not work </a:t>
            </a:r>
            <a:r>
              <a:rPr lang="en-US" dirty="0" err="1" smtClean="0">
                <a:latin typeface="Calibri" pitchFamily="34" charset="0"/>
              </a:rPr>
              <a:t>b/c</a:t>
            </a:r>
            <a:r>
              <a:rPr lang="en-US" dirty="0" smtClean="0">
                <a:latin typeface="Calibri" pitchFamily="34" charset="0"/>
              </a:rPr>
              <a:t> larger banks are not more levered</a:t>
            </a:r>
          </a:p>
          <a:p>
            <a:r>
              <a:rPr lang="en-US" dirty="0" smtClean="0">
                <a:latin typeface="Calibri" pitchFamily="34" charset="0"/>
              </a:rPr>
              <a:t>Merging banks does not work </a:t>
            </a:r>
            <a:r>
              <a:rPr lang="en-US" dirty="0" err="1" smtClean="0">
                <a:latin typeface="Calibri" pitchFamily="34" charset="0"/>
              </a:rPr>
              <a:t>b/c</a:t>
            </a:r>
            <a:r>
              <a:rPr lang="en-US" dirty="0" smtClean="0">
                <a:latin typeface="Calibri" pitchFamily="34" charset="0"/>
              </a:rPr>
              <a:t> of two countervailing forces</a:t>
            </a: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5036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Intuition</a:t>
            </a:r>
            <a:endParaRPr lang="fr-FR" dirty="0"/>
          </a:p>
        </p:txBody>
      </p:sp>
      <p:sp>
        <p:nvSpPr>
          <p:cNvPr id="36" name="Rectangle 35"/>
          <p:cNvSpPr/>
          <p:nvPr/>
        </p:nvSpPr>
        <p:spPr>
          <a:xfrm>
            <a:off x="381000" y="2852936"/>
            <a:ext cx="3048000" cy="17952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b="1" dirty="0">
              <a:solidFill>
                <a:srgbClr val="000000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1600200" y="2438400"/>
            <a:ext cx="88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 smtClean="0">
                <a:latin typeface="Comic Sans MS"/>
                <a:cs typeface="Comic Sans MS"/>
              </a:rPr>
              <a:t>Dexia</a:t>
            </a:r>
            <a:endParaRPr lang="fr-FR" b="1" i="1" dirty="0">
              <a:latin typeface="Comic Sans MS"/>
              <a:cs typeface="Comic Sans MS"/>
            </a:endParaRPr>
          </a:p>
        </p:txBody>
      </p:sp>
      <p:cxnSp>
        <p:nvCxnSpPr>
          <p:cNvPr id="38" name="Connecteur droit 37"/>
          <p:cNvCxnSpPr/>
          <p:nvPr/>
        </p:nvCxnSpPr>
        <p:spPr>
          <a:xfrm rot="16200000" flipH="1">
            <a:off x="1258094" y="3771106"/>
            <a:ext cx="1752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2133600" y="3429000"/>
            <a:ext cx="1295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ZoneTexte 39"/>
          <p:cNvSpPr txBox="1"/>
          <p:nvPr/>
        </p:nvSpPr>
        <p:spPr>
          <a:xfrm>
            <a:off x="2163772" y="2971800"/>
            <a:ext cx="1265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 = 17bn</a:t>
            </a:r>
            <a:endParaRPr lang="fr-FR" dirty="0"/>
          </a:p>
        </p:txBody>
      </p:sp>
      <p:sp>
        <p:nvSpPr>
          <p:cNvPr id="41" name="ZoneTexte 40"/>
          <p:cNvSpPr txBox="1"/>
          <p:nvPr/>
        </p:nvSpPr>
        <p:spPr>
          <a:xfrm>
            <a:off x="2057400" y="3962400"/>
            <a:ext cx="1443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 = 530bn</a:t>
            </a:r>
            <a:endParaRPr lang="fr-FR" dirty="0"/>
          </a:p>
        </p:txBody>
      </p:sp>
      <p:sp>
        <p:nvSpPr>
          <p:cNvPr id="45" name="ZoneTexte 44"/>
          <p:cNvSpPr txBox="1"/>
          <p:nvPr/>
        </p:nvSpPr>
        <p:spPr>
          <a:xfrm>
            <a:off x="563026" y="5334000"/>
            <a:ext cx="2352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 err="1" smtClean="0">
                <a:latin typeface="Comic Sans MS"/>
                <a:cs typeface="Comic Sans MS"/>
              </a:rPr>
              <a:t>leverage</a:t>
            </a:r>
            <a:r>
              <a:rPr lang="fr-FR" b="1" i="1" dirty="0" smtClean="0">
                <a:latin typeface="Comic Sans MS"/>
                <a:cs typeface="Comic Sans MS"/>
              </a:rPr>
              <a:t> = 530/17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71128" y="3429000"/>
            <a:ext cx="1752600" cy="55750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err="1" smtClean="0"/>
              <a:t>Greek</a:t>
            </a:r>
            <a:r>
              <a:rPr lang="fr-FR" dirty="0" smtClean="0"/>
              <a:t>  </a:t>
            </a:r>
            <a:r>
              <a:rPr lang="fr-FR" dirty="0"/>
              <a:t>bonds </a:t>
            </a:r>
            <a:r>
              <a:rPr lang="fr-FR" dirty="0" smtClean="0"/>
              <a:t>=3.4 </a:t>
            </a:r>
            <a:r>
              <a:rPr lang="fr-FR" dirty="0" err="1"/>
              <a:t>b</a:t>
            </a:r>
            <a:r>
              <a:rPr lang="fr-FR" dirty="0" err="1" smtClean="0"/>
              <a:t>n</a:t>
            </a:r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371128" y="2852936"/>
            <a:ext cx="1752600" cy="5575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err="1"/>
              <a:t>Italian</a:t>
            </a:r>
            <a:r>
              <a:rPr lang="fr-FR" dirty="0"/>
              <a:t> </a:t>
            </a:r>
            <a:r>
              <a:rPr lang="fr-FR" dirty="0" smtClean="0"/>
              <a:t> </a:t>
            </a:r>
            <a:r>
              <a:rPr lang="fr-FR" dirty="0"/>
              <a:t>bonds </a:t>
            </a:r>
            <a:r>
              <a:rPr lang="fr-FR" dirty="0" smtClean="0"/>
              <a:t>=15 </a:t>
            </a:r>
            <a:r>
              <a:rPr lang="fr-FR" dirty="0" err="1"/>
              <a:t>b</a:t>
            </a:r>
            <a:r>
              <a:rPr lang="fr-FR" dirty="0" err="1" smtClean="0"/>
              <a:t>n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66711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-27384"/>
            <a:ext cx="8534400" cy="758952"/>
          </a:xfrm>
        </p:spPr>
        <p:txBody>
          <a:bodyPr/>
          <a:lstStyle/>
          <a:p>
            <a:r>
              <a:rPr lang="en-US" dirty="0" smtClean="0"/>
              <a:t>Optimal Equity Injections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10600" cy="61722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pPr marL="0" indent="0">
              <a:buNone/>
            </a:pPr>
            <a:endParaRPr lang="fr-FR" dirty="0" smtClean="0">
              <a:latin typeface="Calibri" pitchFamily="34" charset="0"/>
              <a:sym typeface="Wingdings"/>
            </a:endParaRPr>
          </a:p>
          <a:p>
            <a:pPr marL="0" indent="0">
              <a:buNone/>
            </a:pPr>
            <a:r>
              <a:rPr lang="fr-FR" dirty="0" smtClean="0">
                <a:latin typeface="Calibri" pitchFamily="34" charset="0"/>
                <a:sym typeface="Wingdings"/>
              </a:rPr>
              <a:t>By design, optimal injection in a </a:t>
            </a:r>
            <a:r>
              <a:rPr lang="fr-FR" dirty="0" err="1" smtClean="0">
                <a:latin typeface="Calibri" pitchFamily="34" charset="0"/>
                <a:sym typeface="Wingdings"/>
              </a:rPr>
              <a:t>given</a:t>
            </a:r>
            <a:r>
              <a:rPr lang="fr-FR" dirty="0" smtClean="0">
                <a:latin typeface="Calibri" pitchFamily="34" charset="0"/>
                <a:sym typeface="Wingdings"/>
              </a:rPr>
              <a:t> </a:t>
            </a:r>
            <a:r>
              <a:rPr lang="fr-FR" dirty="0" err="1" smtClean="0">
                <a:latin typeface="Calibri" pitchFamily="34" charset="0"/>
                <a:sym typeface="Wingdings"/>
              </a:rPr>
              <a:t>bank</a:t>
            </a:r>
            <a:r>
              <a:rPr lang="fr-FR" dirty="0" smtClean="0">
                <a:latin typeface="Calibri" pitchFamily="34" charset="0"/>
                <a:sym typeface="Wingdings"/>
              </a:rPr>
              <a:t> has  </a:t>
            </a:r>
            <a:r>
              <a:rPr lang="fr-FR" dirty="0" err="1" smtClean="0">
                <a:latin typeface="Calibri" pitchFamily="34" charset="0"/>
                <a:sym typeface="Wingdings"/>
              </a:rPr>
              <a:t>strong</a:t>
            </a:r>
            <a:r>
              <a:rPr lang="fr-FR" dirty="0" smtClean="0">
                <a:latin typeface="Calibri" pitchFamily="34" charset="0"/>
                <a:sym typeface="Wingdings"/>
              </a:rPr>
              <a:t> </a:t>
            </a:r>
            <a:r>
              <a:rPr lang="fr-FR" dirty="0" err="1" smtClean="0">
                <a:latin typeface="Calibri" pitchFamily="34" charset="0"/>
                <a:sym typeface="Wingdings"/>
              </a:rPr>
              <a:t>correlation</a:t>
            </a:r>
            <a:r>
              <a:rPr lang="fr-FR" dirty="0" smtClean="0">
                <a:latin typeface="Calibri" pitchFamily="34" charset="0"/>
                <a:sym typeface="Wingdings"/>
              </a:rPr>
              <a:t> </a:t>
            </a:r>
            <a:r>
              <a:rPr lang="fr-FR" dirty="0" err="1" smtClean="0">
                <a:latin typeface="Calibri" pitchFamily="34" charset="0"/>
                <a:sym typeface="Wingdings"/>
              </a:rPr>
              <a:t>with</a:t>
            </a:r>
            <a:r>
              <a:rPr lang="fr-FR" dirty="0" smtClean="0">
                <a:latin typeface="Calibri" pitchFamily="34" charset="0"/>
                <a:sym typeface="Wingdings"/>
              </a:rPr>
              <a:t> </a:t>
            </a:r>
            <a:r>
              <a:rPr lang="fr-FR" dirty="0" err="1" smtClean="0">
                <a:latin typeface="Calibri" pitchFamily="34" charset="0"/>
                <a:sym typeface="Wingdings"/>
              </a:rPr>
              <a:t>overall</a:t>
            </a:r>
            <a:r>
              <a:rPr lang="fr-FR" dirty="0" smtClean="0">
                <a:latin typeface="Calibri" pitchFamily="34" charset="0"/>
                <a:sym typeface="Wingdings"/>
              </a:rPr>
              <a:t> </a:t>
            </a:r>
            <a:r>
              <a:rPr lang="fr-FR" dirty="0" err="1" smtClean="0">
                <a:latin typeface="Calibri" pitchFamily="34" charset="0"/>
                <a:sym typeface="Wingdings"/>
              </a:rPr>
              <a:t>systemicness</a:t>
            </a:r>
            <a:r>
              <a:rPr lang="fr-FR" dirty="0" smtClean="0">
                <a:latin typeface="Calibri" pitchFamily="34" charset="0"/>
                <a:sym typeface="Wingdings"/>
              </a:rPr>
              <a:t> 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620688"/>
            <a:ext cx="6033259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73156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Simple framework yields number of useful measures and insights</a:t>
            </a:r>
          </a:p>
          <a:p>
            <a:pPr marL="0" indent="0">
              <a:buNone/>
            </a:pPr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Our key contribution relative to other measures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Quasi-structural but highly tractable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Isolating specific mechanism (fire sale contagion)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Able to perform policy experiments</a:t>
            </a:r>
          </a:p>
          <a:p>
            <a:pPr lvl="1"/>
            <a:endParaRPr lang="en-US" dirty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Regulating through liquidation constraints?</a:t>
            </a:r>
          </a:p>
          <a:p>
            <a:pPr marL="274320" lvl="1" indent="0">
              <a:buNone/>
            </a:pPr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Still more to do to on robustness</a:t>
            </a:r>
          </a:p>
          <a:p>
            <a:endParaRPr lang="en-US" dirty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More detail in the paper on all of this</a:t>
            </a:r>
          </a:p>
        </p:txBody>
      </p:sp>
    </p:spTree>
    <p:extLst>
      <p:ext uri="{BB962C8B-B14F-4D97-AF65-F5344CB8AC3E}">
        <p14:creationId xmlns="" xmlns:p14="http://schemas.microsoft.com/office/powerpoint/2010/main" val="340841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</a:t>
            </a:r>
            <a:r>
              <a:rPr lang="fr-FR" dirty="0" smtClean="0"/>
              <a:t>ntuition</a:t>
            </a:r>
            <a:endParaRPr lang="fr-FR" dirty="0"/>
          </a:p>
        </p:txBody>
      </p:sp>
      <p:sp>
        <p:nvSpPr>
          <p:cNvPr id="36" name="Rectangle 35"/>
          <p:cNvSpPr/>
          <p:nvPr/>
        </p:nvSpPr>
        <p:spPr>
          <a:xfrm>
            <a:off x="381000" y="2852936"/>
            <a:ext cx="3048000" cy="17952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b="1" dirty="0">
              <a:solidFill>
                <a:srgbClr val="000000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1600200" y="2438400"/>
            <a:ext cx="88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 smtClean="0">
                <a:latin typeface="Comic Sans MS"/>
                <a:cs typeface="Comic Sans MS"/>
              </a:rPr>
              <a:t>Dexia</a:t>
            </a:r>
            <a:endParaRPr lang="fr-FR" b="1" i="1" dirty="0">
              <a:latin typeface="Comic Sans MS"/>
              <a:cs typeface="Comic Sans MS"/>
            </a:endParaRPr>
          </a:p>
        </p:txBody>
      </p:sp>
      <p:cxnSp>
        <p:nvCxnSpPr>
          <p:cNvPr id="38" name="Connecteur droit 37"/>
          <p:cNvCxnSpPr/>
          <p:nvPr/>
        </p:nvCxnSpPr>
        <p:spPr>
          <a:xfrm rot="16200000" flipH="1">
            <a:off x="1258094" y="3771106"/>
            <a:ext cx="1752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2133600" y="3429000"/>
            <a:ext cx="1295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ZoneTexte 39"/>
          <p:cNvSpPr txBox="1"/>
          <p:nvPr/>
        </p:nvSpPr>
        <p:spPr>
          <a:xfrm>
            <a:off x="2163772" y="2971800"/>
            <a:ext cx="1265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 = 17bn</a:t>
            </a:r>
            <a:endParaRPr lang="fr-FR" dirty="0"/>
          </a:p>
        </p:txBody>
      </p:sp>
      <p:sp>
        <p:nvSpPr>
          <p:cNvPr id="41" name="ZoneTexte 40"/>
          <p:cNvSpPr txBox="1"/>
          <p:nvPr/>
        </p:nvSpPr>
        <p:spPr>
          <a:xfrm>
            <a:off x="2057400" y="3962400"/>
            <a:ext cx="1443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 = 530bn</a:t>
            </a:r>
            <a:endParaRPr lang="fr-FR" dirty="0"/>
          </a:p>
        </p:txBody>
      </p:sp>
      <p:sp>
        <p:nvSpPr>
          <p:cNvPr id="45" name="ZoneTexte 44"/>
          <p:cNvSpPr txBox="1"/>
          <p:nvPr/>
        </p:nvSpPr>
        <p:spPr>
          <a:xfrm>
            <a:off x="563026" y="5334000"/>
            <a:ext cx="2352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 err="1" smtClean="0">
                <a:latin typeface="Comic Sans MS"/>
                <a:cs typeface="Comic Sans MS"/>
              </a:rPr>
              <a:t>leverage</a:t>
            </a:r>
            <a:r>
              <a:rPr lang="fr-FR" b="1" i="1" dirty="0" smtClean="0">
                <a:latin typeface="Comic Sans MS"/>
                <a:cs typeface="Comic Sans MS"/>
              </a:rPr>
              <a:t> = 530/17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71128" y="3429000"/>
            <a:ext cx="1752600" cy="55750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err="1" smtClean="0"/>
              <a:t>Greek</a:t>
            </a:r>
            <a:r>
              <a:rPr lang="fr-FR" dirty="0" smtClean="0"/>
              <a:t>  </a:t>
            </a:r>
            <a:r>
              <a:rPr lang="fr-FR" dirty="0"/>
              <a:t>bonds </a:t>
            </a:r>
            <a:r>
              <a:rPr lang="fr-FR" dirty="0" smtClean="0"/>
              <a:t>=3.4 </a:t>
            </a:r>
            <a:r>
              <a:rPr lang="fr-FR" dirty="0" err="1"/>
              <a:t>b</a:t>
            </a:r>
            <a:r>
              <a:rPr lang="fr-FR" dirty="0" err="1" smtClean="0"/>
              <a:t>n</a:t>
            </a:r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371128" y="2852936"/>
            <a:ext cx="1752600" cy="5575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err="1"/>
              <a:t>Italian</a:t>
            </a:r>
            <a:r>
              <a:rPr lang="fr-FR" dirty="0"/>
              <a:t> </a:t>
            </a:r>
            <a:r>
              <a:rPr lang="fr-FR" dirty="0" smtClean="0"/>
              <a:t> </a:t>
            </a:r>
            <a:r>
              <a:rPr lang="fr-FR" dirty="0"/>
              <a:t>bonds </a:t>
            </a:r>
            <a:r>
              <a:rPr lang="fr-FR" dirty="0" smtClean="0"/>
              <a:t>=15 </a:t>
            </a:r>
            <a:r>
              <a:rPr lang="fr-FR" dirty="0" err="1"/>
              <a:t>b</a:t>
            </a:r>
            <a:r>
              <a:rPr lang="fr-FR" dirty="0" err="1" smtClean="0"/>
              <a:t>n</a:t>
            </a:r>
            <a:endParaRPr lang="fr-FR" dirty="0"/>
          </a:p>
        </p:txBody>
      </p:sp>
      <p:sp>
        <p:nvSpPr>
          <p:cNvPr id="16" name="Ellipse 15"/>
          <p:cNvSpPr/>
          <p:nvPr/>
        </p:nvSpPr>
        <p:spPr>
          <a:xfrm>
            <a:off x="251520" y="3361020"/>
            <a:ext cx="1752600" cy="762000"/>
          </a:xfrm>
          <a:prstGeom prst="ellipse">
            <a:avLst/>
          </a:prstGeom>
          <a:noFill/>
          <a:ln w="38100" cmpd="sng">
            <a:solidFill>
              <a:srgbClr val="FFC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611560" y="5003884"/>
            <a:ext cx="1620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 smtClean="0">
                <a:solidFill>
                  <a:srgbClr val="0000FF"/>
                </a:solidFill>
                <a:latin typeface="Comic Sans MS"/>
                <a:cs typeface="Comic Sans MS"/>
              </a:rPr>
              <a:t>60% </a:t>
            </a:r>
            <a:r>
              <a:rPr lang="fr-FR" b="1" i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haircut</a:t>
            </a:r>
            <a:endParaRPr lang="fr-FR" b="1" i="1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cxnSp>
        <p:nvCxnSpPr>
          <p:cNvPr id="18" name="Connecteur en angle 17"/>
          <p:cNvCxnSpPr/>
          <p:nvPr/>
        </p:nvCxnSpPr>
        <p:spPr>
          <a:xfrm rot="10800000">
            <a:off x="251520" y="3968990"/>
            <a:ext cx="360040" cy="1219561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71861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Intuition</a:t>
            </a:r>
            <a:endParaRPr lang="fr-FR" dirty="0"/>
          </a:p>
        </p:txBody>
      </p:sp>
      <p:sp>
        <p:nvSpPr>
          <p:cNvPr id="36" name="Rectangle 35"/>
          <p:cNvSpPr/>
          <p:nvPr/>
        </p:nvSpPr>
        <p:spPr>
          <a:xfrm>
            <a:off x="381000" y="2852936"/>
            <a:ext cx="3048000" cy="17952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b="1" dirty="0">
              <a:solidFill>
                <a:srgbClr val="000000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1600200" y="2438400"/>
            <a:ext cx="88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 smtClean="0">
                <a:latin typeface="Comic Sans MS"/>
                <a:cs typeface="Comic Sans MS"/>
              </a:rPr>
              <a:t>Dexia</a:t>
            </a:r>
            <a:endParaRPr lang="fr-FR" b="1" i="1" dirty="0">
              <a:latin typeface="Comic Sans MS"/>
              <a:cs typeface="Comic Sans MS"/>
            </a:endParaRPr>
          </a:p>
        </p:txBody>
      </p:sp>
      <p:cxnSp>
        <p:nvCxnSpPr>
          <p:cNvPr id="38" name="Connecteur droit 37"/>
          <p:cNvCxnSpPr/>
          <p:nvPr/>
        </p:nvCxnSpPr>
        <p:spPr>
          <a:xfrm rot="16200000" flipH="1">
            <a:off x="1258094" y="3771106"/>
            <a:ext cx="1752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2133600" y="3573016"/>
            <a:ext cx="1295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ZoneTexte 39"/>
          <p:cNvSpPr txBox="1"/>
          <p:nvPr/>
        </p:nvSpPr>
        <p:spPr>
          <a:xfrm>
            <a:off x="2163772" y="2971800"/>
            <a:ext cx="1265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 = 17bn</a:t>
            </a:r>
            <a:endParaRPr lang="fr-FR" dirty="0"/>
          </a:p>
        </p:txBody>
      </p:sp>
      <p:sp>
        <p:nvSpPr>
          <p:cNvPr id="41" name="ZoneTexte 40"/>
          <p:cNvSpPr txBox="1"/>
          <p:nvPr/>
        </p:nvSpPr>
        <p:spPr>
          <a:xfrm>
            <a:off x="2057400" y="3962400"/>
            <a:ext cx="1443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 = 530bn</a:t>
            </a:r>
            <a:endParaRPr lang="fr-FR" dirty="0"/>
          </a:p>
        </p:txBody>
      </p:sp>
      <p:sp>
        <p:nvSpPr>
          <p:cNvPr id="45" name="ZoneTexte 44"/>
          <p:cNvSpPr txBox="1"/>
          <p:nvPr/>
        </p:nvSpPr>
        <p:spPr>
          <a:xfrm>
            <a:off x="563026" y="5334000"/>
            <a:ext cx="2352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 err="1" smtClean="0">
                <a:latin typeface="Comic Sans MS"/>
                <a:cs typeface="Comic Sans MS"/>
              </a:rPr>
              <a:t>leverage</a:t>
            </a:r>
            <a:r>
              <a:rPr lang="fr-FR" b="1" i="1" dirty="0" smtClean="0">
                <a:latin typeface="Comic Sans MS"/>
                <a:cs typeface="Comic Sans MS"/>
              </a:rPr>
              <a:t> = 530/17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71128" y="3429000"/>
            <a:ext cx="1752600" cy="55750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err="1" smtClean="0"/>
              <a:t>Greek</a:t>
            </a:r>
            <a:r>
              <a:rPr lang="fr-FR" dirty="0" smtClean="0"/>
              <a:t>  </a:t>
            </a:r>
            <a:r>
              <a:rPr lang="fr-FR" dirty="0"/>
              <a:t>bonds </a:t>
            </a:r>
            <a:r>
              <a:rPr lang="fr-FR" dirty="0" smtClean="0"/>
              <a:t>=3.4 </a:t>
            </a:r>
            <a:r>
              <a:rPr lang="fr-FR" dirty="0" err="1"/>
              <a:t>b</a:t>
            </a:r>
            <a:r>
              <a:rPr lang="fr-FR" dirty="0" err="1" smtClean="0"/>
              <a:t>n</a:t>
            </a:r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371128" y="2852936"/>
            <a:ext cx="1752600" cy="5575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err="1"/>
              <a:t>Italian</a:t>
            </a:r>
            <a:r>
              <a:rPr lang="fr-FR" dirty="0"/>
              <a:t> </a:t>
            </a:r>
            <a:r>
              <a:rPr lang="fr-FR" dirty="0" smtClean="0"/>
              <a:t> </a:t>
            </a:r>
            <a:r>
              <a:rPr lang="fr-FR" dirty="0"/>
              <a:t>bonds </a:t>
            </a:r>
            <a:r>
              <a:rPr lang="fr-FR" dirty="0" smtClean="0"/>
              <a:t>=15 </a:t>
            </a:r>
            <a:r>
              <a:rPr lang="fr-FR" dirty="0" err="1"/>
              <a:t>b</a:t>
            </a:r>
            <a:r>
              <a:rPr lang="fr-FR" dirty="0" err="1" smtClean="0"/>
              <a:t>n</a:t>
            </a:r>
            <a:endParaRPr lang="fr-FR" dirty="0"/>
          </a:p>
        </p:txBody>
      </p:sp>
      <p:sp>
        <p:nvSpPr>
          <p:cNvPr id="16" name="Ellipse 15"/>
          <p:cNvSpPr/>
          <p:nvPr/>
        </p:nvSpPr>
        <p:spPr>
          <a:xfrm>
            <a:off x="251520" y="3361020"/>
            <a:ext cx="1752600" cy="762000"/>
          </a:xfrm>
          <a:prstGeom prst="ellipse">
            <a:avLst/>
          </a:prstGeom>
          <a:noFill/>
          <a:ln w="38100" cmpd="sng">
            <a:solidFill>
              <a:srgbClr val="FFC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C0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11560" y="5003884"/>
            <a:ext cx="153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 smtClean="0">
                <a:solidFill>
                  <a:srgbClr val="0070C0"/>
                </a:solidFill>
                <a:latin typeface="Comic Sans MS"/>
                <a:cs typeface="Comic Sans MS"/>
              </a:rPr>
              <a:t>60% </a:t>
            </a:r>
            <a:r>
              <a:rPr lang="fr-FR" b="1" i="1" dirty="0" err="1" smtClean="0">
                <a:solidFill>
                  <a:srgbClr val="0070C0"/>
                </a:solidFill>
                <a:latin typeface="Comic Sans MS"/>
                <a:cs typeface="Comic Sans MS"/>
              </a:rPr>
              <a:t>haircut</a:t>
            </a:r>
            <a:endParaRPr lang="fr-FR" b="1" i="1" dirty="0">
              <a:solidFill>
                <a:srgbClr val="0070C0"/>
              </a:solidFill>
              <a:latin typeface="Comic Sans MS"/>
              <a:cs typeface="Comic Sans M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196141" y="2835424"/>
            <a:ext cx="3048000" cy="17952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b="1" dirty="0">
              <a:solidFill>
                <a:srgbClr val="000000"/>
              </a:solidFill>
            </a:endParaRPr>
          </a:p>
        </p:txBody>
      </p:sp>
      <p:cxnSp>
        <p:nvCxnSpPr>
          <p:cNvPr id="20" name="Connecteur droit 19"/>
          <p:cNvCxnSpPr/>
          <p:nvPr/>
        </p:nvCxnSpPr>
        <p:spPr>
          <a:xfrm rot="16200000" flipH="1">
            <a:off x="6073235" y="3753594"/>
            <a:ext cx="1752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6948741" y="3411488"/>
            <a:ext cx="1295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6978913" y="2954288"/>
            <a:ext cx="1083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 = 15bn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6872541" y="3944888"/>
            <a:ext cx="1443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 = 530bn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5378167" y="5316488"/>
            <a:ext cx="2273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 err="1" smtClean="0">
                <a:latin typeface="Comic Sans MS"/>
                <a:cs typeface="Comic Sans MS"/>
              </a:rPr>
              <a:t>leverage</a:t>
            </a:r>
            <a:r>
              <a:rPr lang="fr-FR" b="1" i="1" dirty="0" smtClean="0">
                <a:latin typeface="Comic Sans MS"/>
                <a:cs typeface="Comic Sans MS"/>
              </a:rPr>
              <a:t> = 530/15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186269" y="3411488"/>
            <a:ext cx="1752600" cy="55750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err="1" smtClean="0"/>
              <a:t>Greek</a:t>
            </a:r>
            <a:r>
              <a:rPr lang="fr-FR" dirty="0" smtClean="0"/>
              <a:t>  </a:t>
            </a:r>
            <a:r>
              <a:rPr lang="fr-FR" dirty="0"/>
              <a:t>bonds </a:t>
            </a:r>
            <a:r>
              <a:rPr lang="fr-FR" dirty="0" smtClean="0"/>
              <a:t>=2 </a:t>
            </a:r>
            <a:r>
              <a:rPr lang="fr-FR" dirty="0" err="1"/>
              <a:t>b</a:t>
            </a:r>
            <a:r>
              <a:rPr lang="fr-FR" dirty="0" err="1" smtClean="0"/>
              <a:t>n</a:t>
            </a:r>
            <a:endParaRPr lang="fr-FR" dirty="0"/>
          </a:p>
        </p:txBody>
      </p:sp>
      <p:sp>
        <p:nvSpPr>
          <p:cNvPr id="26" name="Rectangle 25"/>
          <p:cNvSpPr/>
          <p:nvPr/>
        </p:nvSpPr>
        <p:spPr>
          <a:xfrm>
            <a:off x="5186269" y="2835424"/>
            <a:ext cx="1752600" cy="5575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err="1"/>
              <a:t>Italian</a:t>
            </a:r>
            <a:r>
              <a:rPr lang="fr-FR" dirty="0"/>
              <a:t> </a:t>
            </a:r>
            <a:r>
              <a:rPr lang="fr-FR" dirty="0" smtClean="0"/>
              <a:t> </a:t>
            </a:r>
            <a:r>
              <a:rPr lang="fr-FR" dirty="0"/>
              <a:t>bonds </a:t>
            </a:r>
            <a:r>
              <a:rPr lang="fr-FR" dirty="0" smtClean="0"/>
              <a:t>=15 </a:t>
            </a:r>
            <a:r>
              <a:rPr lang="fr-FR" dirty="0" err="1"/>
              <a:t>b</a:t>
            </a:r>
            <a:r>
              <a:rPr lang="fr-FR" dirty="0" err="1" smtClean="0"/>
              <a:t>n</a:t>
            </a:r>
            <a:endParaRPr lang="fr-FR" dirty="0"/>
          </a:p>
        </p:txBody>
      </p:sp>
      <p:sp>
        <p:nvSpPr>
          <p:cNvPr id="3" name="Flèche droite 2"/>
          <p:cNvSpPr/>
          <p:nvPr/>
        </p:nvSpPr>
        <p:spPr>
          <a:xfrm>
            <a:off x="3923928" y="3376416"/>
            <a:ext cx="978408" cy="484632"/>
          </a:xfrm>
          <a:prstGeom prst="right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en angle 4"/>
          <p:cNvCxnSpPr>
            <a:stCxn id="17" idx="1"/>
          </p:cNvCxnSpPr>
          <p:nvPr/>
        </p:nvCxnSpPr>
        <p:spPr>
          <a:xfrm rot="10800000">
            <a:off x="251520" y="3968990"/>
            <a:ext cx="360040" cy="1219561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6418617" y="2420888"/>
            <a:ext cx="88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 smtClean="0">
                <a:latin typeface="Comic Sans MS"/>
                <a:cs typeface="Comic Sans MS"/>
              </a:rPr>
              <a:t>Dexia</a:t>
            </a:r>
            <a:endParaRPr lang="fr-FR" b="1" i="1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62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</a:t>
            </a:r>
            <a:r>
              <a:rPr lang="fr-FR" dirty="0" smtClean="0"/>
              <a:t>ntuition</a:t>
            </a:r>
            <a:endParaRPr lang="fr-FR" dirty="0"/>
          </a:p>
        </p:txBody>
      </p:sp>
      <p:sp>
        <p:nvSpPr>
          <p:cNvPr id="36" name="Rectangle 35"/>
          <p:cNvSpPr/>
          <p:nvPr/>
        </p:nvSpPr>
        <p:spPr>
          <a:xfrm>
            <a:off x="381000" y="2852936"/>
            <a:ext cx="3048000" cy="17952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b="1" dirty="0">
              <a:solidFill>
                <a:srgbClr val="000000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1600200" y="2438400"/>
            <a:ext cx="88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 smtClean="0">
                <a:latin typeface="Comic Sans MS"/>
                <a:cs typeface="Comic Sans MS"/>
              </a:rPr>
              <a:t>Dexia</a:t>
            </a:r>
            <a:endParaRPr lang="fr-FR" b="1" i="1" dirty="0">
              <a:latin typeface="Comic Sans MS"/>
              <a:cs typeface="Comic Sans MS"/>
            </a:endParaRPr>
          </a:p>
        </p:txBody>
      </p:sp>
      <p:cxnSp>
        <p:nvCxnSpPr>
          <p:cNvPr id="38" name="Connecteur droit 37"/>
          <p:cNvCxnSpPr/>
          <p:nvPr/>
        </p:nvCxnSpPr>
        <p:spPr>
          <a:xfrm rot="16200000" flipH="1">
            <a:off x="1258094" y="3771106"/>
            <a:ext cx="1752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2133600" y="3429000"/>
            <a:ext cx="1295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ZoneTexte 39"/>
          <p:cNvSpPr txBox="1"/>
          <p:nvPr/>
        </p:nvSpPr>
        <p:spPr>
          <a:xfrm>
            <a:off x="2163772" y="2971800"/>
            <a:ext cx="1265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 = 17bn</a:t>
            </a:r>
            <a:endParaRPr lang="fr-FR" dirty="0"/>
          </a:p>
        </p:txBody>
      </p:sp>
      <p:sp>
        <p:nvSpPr>
          <p:cNvPr id="41" name="ZoneTexte 40"/>
          <p:cNvSpPr txBox="1"/>
          <p:nvPr/>
        </p:nvSpPr>
        <p:spPr>
          <a:xfrm>
            <a:off x="2057400" y="3962400"/>
            <a:ext cx="1443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 = 530bn</a:t>
            </a:r>
            <a:endParaRPr lang="fr-FR" dirty="0"/>
          </a:p>
        </p:txBody>
      </p:sp>
      <p:sp>
        <p:nvSpPr>
          <p:cNvPr id="45" name="ZoneTexte 44"/>
          <p:cNvSpPr txBox="1"/>
          <p:nvPr/>
        </p:nvSpPr>
        <p:spPr>
          <a:xfrm>
            <a:off x="563026" y="5334000"/>
            <a:ext cx="2352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 err="1" smtClean="0">
                <a:latin typeface="Comic Sans MS"/>
                <a:cs typeface="Comic Sans MS"/>
              </a:rPr>
              <a:t>leverage</a:t>
            </a:r>
            <a:r>
              <a:rPr lang="fr-FR" b="1" i="1" dirty="0" smtClean="0">
                <a:latin typeface="Comic Sans MS"/>
                <a:cs typeface="Comic Sans MS"/>
              </a:rPr>
              <a:t> = 530/17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71128" y="3429000"/>
            <a:ext cx="1752600" cy="55750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err="1" smtClean="0"/>
              <a:t>Greek</a:t>
            </a:r>
            <a:r>
              <a:rPr lang="fr-FR" dirty="0" smtClean="0"/>
              <a:t>  </a:t>
            </a:r>
            <a:r>
              <a:rPr lang="fr-FR" dirty="0"/>
              <a:t>bonds </a:t>
            </a:r>
            <a:r>
              <a:rPr lang="fr-FR" dirty="0" smtClean="0"/>
              <a:t>=3.4 </a:t>
            </a:r>
            <a:r>
              <a:rPr lang="fr-FR" dirty="0" err="1"/>
              <a:t>b</a:t>
            </a:r>
            <a:r>
              <a:rPr lang="fr-FR" dirty="0" err="1" smtClean="0"/>
              <a:t>n</a:t>
            </a:r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371128" y="2852936"/>
            <a:ext cx="1752600" cy="5575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err="1"/>
              <a:t>Italian</a:t>
            </a:r>
            <a:r>
              <a:rPr lang="fr-FR" dirty="0"/>
              <a:t> </a:t>
            </a:r>
            <a:r>
              <a:rPr lang="fr-FR" dirty="0" smtClean="0"/>
              <a:t> </a:t>
            </a:r>
            <a:r>
              <a:rPr lang="fr-FR" dirty="0"/>
              <a:t>bonds </a:t>
            </a:r>
            <a:r>
              <a:rPr lang="fr-FR" dirty="0" smtClean="0"/>
              <a:t>=15 </a:t>
            </a:r>
            <a:r>
              <a:rPr lang="fr-FR" dirty="0" err="1"/>
              <a:t>b</a:t>
            </a:r>
            <a:r>
              <a:rPr lang="fr-FR" dirty="0" err="1" smtClean="0"/>
              <a:t>n</a:t>
            </a:r>
            <a:endParaRPr lang="fr-FR" dirty="0"/>
          </a:p>
        </p:txBody>
      </p:sp>
      <p:sp>
        <p:nvSpPr>
          <p:cNvPr id="16" name="Ellipse 15"/>
          <p:cNvSpPr/>
          <p:nvPr/>
        </p:nvSpPr>
        <p:spPr>
          <a:xfrm>
            <a:off x="251520" y="3361020"/>
            <a:ext cx="1752600" cy="762000"/>
          </a:xfrm>
          <a:prstGeom prst="ellipse">
            <a:avLst/>
          </a:prstGeom>
          <a:noFill/>
          <a:ln w="38100" cmpd="sng">
            <a:solidFill>
              <a:srgbClr val="FFC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611560" y="5003884"/>
            <a:ext cx="1620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 smtClean="0">
                <a:solidFill>
                  <a:srgbClr val="0000FF"/>
                </a:solidFill>
                <a:latin typeface="Comic Sans MS"/>
                <a:cs typeface="Comic Sans MS"/>
              </a:rPr>
              <a:t>60% </a:t>
            </a:r>
            <a:r>
              <a:rPr lang="fr-FR" b="1" i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haircut</a:t>
            </a:r>
            <a:endParaRPr lang="fr-FR" b="1" i="1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196141" y="2835424"/>
            <a:ext cx="3048000" cy="17952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b="1" dirty="0">
              <a:solidFill>
                <a:srgbClr val="0000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415341" y="2420888"/>
            <a:ext cx="88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 smtClean="0">
                <a:latin typeface="Comic Sans MS"/>
                <a:cs typeface="Comic Sans MS"/>
              </a:rPr>
              <a:t>Dexia</a:t>
            </a:r>
            <a:endParaRPr lang="fr-FR" b="1" i="1" dirty="0">
              <a:latin typeface="Comic Sans MS"/>
              <a:cs typeface="Comic Sans MS"/>
            </a:endParaRPr>
          </a:p>
        </p:txBody>
      </p:sp>
      <p:cxnSp>
        <p:nvCxnSpPr>
          <p:cNvPr id="20" name="Connecteur droit 19"/>
          <p:cNvCxnSpPr/>
          <p:nvPr/>
        </p:nvCxnSpPr>
        <p:spPr>
          <a:xfrm rot="16200000" flipH="1">
            <a:off x="6073235" y="3753594"/>
            <a:ext cx="1752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6948741" y="3411488"/>
            <a:ext cx="1295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6978913" y="2954288"/>
            <a:ext cx="1083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 = 15bn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6872541" y="3944888"/>
            <a:ext cx="1443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 = 530bn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5378167" y="5316488"/>
            <a:ext cx="2273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 err="1" smtClean="0">
                <a:latin typeface="Comic Sans MS"/>
                <a:cs typeface="Comic Sans MS"/>
              </a:rPr>
              <a:t>leverage</a:t>
            </a:r>
            <a:r>
              <a:rPr lang="fr-FR" b="1" i="1" dirty="0" smtClean="0">
                <a:latin typeface="Comic Sans MS"/>
                <a:cs typeface="Comic Sans MS"/>
              </a:rPr>
              <a:t> = 530/15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186269" y="3411488"/>
            <a:ext cx="1752600" cy="55750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err="1" smtClean="0"/>
              <a:t>Greek</a:t>
            </a:r>
            <a:r>
              <a:rPr lang="fr-FR" dirty="0" smtClean="0"/>
              <a:t>  </a:t>
            </a:r>
            <a:r>
              <a:rPr lang="fr-FR" dirty="0"/>
              <a:t>bonds </a:t>
            </a:r>
            <a:r>
              <a:rPr lang="fr-FR" dirty="0" smtClean="0"/>
              <a:t>=2 </a:t>
            </a:r>
            <a:r>
              <a:rPr lang="fr-FR" dirty="0" err="1"/>
              <a:t>b</a:t>
            </a:r>
            <a:r>
              <a:rPr lang="fr-FR" dirty="0" err="1" smtClean="0"/>
              <a:t>n</a:t>
            </a:r>
            <a:endParaRPr lang="fr-FR" dirty="0"/>
          </a:p>
        </p:txBody>
      </p:sp>
      <p:sp>
        <p:nvSpPr>
          <p:cNvPr id="26" name="Rectangle 25"/>
          <p:cNvSpPr/>
          <p:nvPr/>
        </p:nvSpPr>
        <p:spPr>
          <a:xfrm>
            <a:off x="5186269" y="2835424"/>
            <a:ext cx="1752600" cy="5575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err="1"/>
              <a:t>Italian</a:t>
            </a:r>
            <a:r>
              <a:rPr lang="fr-FR" dirty="0"/>
              <a:t> </a:t>
            </a:r>
            <a:r>
              <a:rPr lang="fr-FR" dirty="0" smtClean="0"/>
              <a:t> </a:t>
            </a:r>
            <a:r>
              <a:rPr lang="fr-FR" dirty="0"/>
              <a:t>bonds </a:t>
            </a:r>
            <a:r>
              <a:rPr lang="fr-FR" dirty="0" smtClean="0"/>
              <a:t>=15 </a:t>
            </a:r>
            <a:r>
              <a:rPr lang="fr-FR" dirty="0" err="1"/>
              <a:t>b</a:t>
            </a:r>
            <a:r>
              <a:rPr lang="fr-FR" dirty="0" err="1" smtClean="0"/>
              <a:t>n</a:t>
            </a:r>
            <a:endParaRPr lang="fr-FR" dirty="0"/>
          </a:p>
        </p:txBody>
      </p:sp>
      <p:sp>
        <p:nvSpPr>
          <p:cNvPr id="3" name="Flèche droite 2"/>
          <p:cNvSpPr/>
          <p:nvPr/>
        </p:nvSpPr>
        <p:spPr>
          <a:xfrm>
            <a:off x="3923928" y="3376416"/>
            <a:ext cx="978408" cy="484632"/>
          </a:xfrm>
          <a:prstGeom prst="right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304800" y="1196752"/>
            <a:ext cx="68948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 smtClean="0">
                <a:solidFill>
                  <a:srgbClr val="002060"/>
                </a:solidFill>
                <a:latin typeface="Comic Sans MS"/>
                <a:cs typeface="Comic Sans MS"/>
              </a:rPr>
              <a:t>To </a:t>
            </a:r>
            <a:r>
              <a:rPr lang="fr-FR" b="1" i="1" dirty="0" err="1" smtClean="0">
                <a:solidFill>
                  <a:srgbClr val="002060"/>
                </a:solidFill>
                <a:latin typeface="Comic Sans MS"/>
                <a:cs typeface="Comic Sans MS"/>
              </a:rPr>
              <a:t>keep</a:t>
            </a:r>
            <a:r>
              <a:rPr lang="fr-FR" b="1" i="1" dirty="0" smtClean="0">
                <a:solidFill>
                  <a:srgbClr val="002060"/>
                </a:solidFill>
                <a:latin typeface="Comic Sans MS"/>
                <a:cs typeface="Comic Sans MS"/>
              </a:rPr>
              <a:t> </a:t>
            </a:r>
            <a:r>
              <a:rPr lang="fr-FR" b="1" i="1" dirty="0" err="1" smtClean="0">
                <a:solidFill>
                  <a:srgbClr val="002060"/>
                </a:solidFill>
                <a:latin typeface="Comic Sans MS"/>
                <a:cs typeface="Comic Sans MS"/>
              </a:rPr>
              <a:t>same</a:t>
            </a:r>
            <a:r>
              <a:rPr lang="fr-FR" b="1" i="1" dirty="0" smtClean="0">
                <a:solidFill>
                  <a:srgbClr val="002060"/>
                </a:solidFill>
                <a:latin typeface="Comic Sans MS"/>
                <a:cs typeface="Comic Sans MS"/>
              </a:rPr>
              <a:t> </a:t>
            </a:r>
            <a:r>
              <a:rPr lang="fr-FR" b="1" i="1" dirty="0" err="1" smtClean="0">
                <a:solidFill>
                  <a:srgbClr val="002060"/>
                </a:solidFill>
                <a:latin typeface="Comic Sans MS"/>
                <a:cs typeface="Comic Sans MS"/>
              </a:rPr>
              <a:t>leverage</a:t>
            </a:r>
            <a:r>
              <a:rPr lang="fr-FR" b="1" i="1" dirty="0" smtClean="0">
                <a:solidFill>
                  <a:srgbClr val="002060"/>
                </a:solidFill>
                <a:latin typeface="Comic Sans MS"/>
                <a:cs typeface="Comic Sans MS"/>
              </a:rPr>
              <a:t> (530/17),</a:t>
            </a:r>
          </a:p>
          <a:p>
            <a:r>
              <a:rPr lang="fr-FR" b="1" i="1" dirty="0" smtClean="0">
                <a:solidFill>
                  <a:srgbClr val="002060"/>
                </a:solidFill>
                <a:latin typeface="Comic Sans MS"/>
                <a:cs typeface="Comic Sans MS"/>
              </a:rPr>
              <a:t>	DEXIA </a:t>
            </a:r>
            <a:r>
              <a:rPr lang="fr-FR" b="1" i="1" dirty="0" err="1" smtClean="0">
                <a:solidFill>
                  <a:srgbClr val="002060"/>
                </a:solidFill>
                <a:latin typeface="Comic Sans MS"/>
                <a:cs typeface="Comic Sans MS"/>
              </a:rPr>
              <a:t>needs</a:t>
            </a:r>
            <a:r>
              <a:rPr lang="fr-FR" b="1" i="1" dirty="0" smtClean="0">
                <a:solidFill>
                  <a:srgbClr val="002060"/>
                </a:solidFill>
                <a:latin typeface="Comic Sans MS"/>
                <a:cs typeface="Comic Sans MS"/>
              </a:rPr>
              <a:t> to </a:t>
            </a:r>
            <a:r>
              <a:rPr lang="fr-FR" b="1" i="1" dirty="0" err="1" smtClean="0">
                <a:solidFill>
                  <a:srgbClr val="002060"/>
                </a:solidFill>
                <a:latin typeface="Comic Sans MS"/>
                <a:cs typeface="Comic Sans MS"/>
              </a:rPr>
              <a:t>sell</a:t>
            </a:r>
            <a:r>
              <a:rPr lang="fr-FR" b="1" i="1" dirty="0" smtClean="0">
                <a:solidFill>
                  <a:srgbClr val="002060"/>
                </a:solidFill>
                <a:latin typeface="Comic Sans MS"/>
                <a:cs typeface="Comic Sans MS"/>
              </a:rPr>
              <a:t> </a:t>
            </a:r>
            <a:r>
              <a:rPr lang="fr-FR" b="1" i="1" dirty="0">
                <a:solidFill>
                  <a:srgbClr val="002060"/>
                </a:solidFill>
                <a:latin typeface="Comic Sans MS"/>
                <a:cs typeface="Comic Sans MS"/>
              </a:rPr>
              <a:t>(</a:t>
            </a:r>
            <a:r>
              <a:rPr lang="fr-FR" b="1" i="1" dirty="0" smtClean="0">
                <a:solidFill>
                  <a:srgbClr val="002060"/>
                </a:solidFill>
                <a:latin typeface="Comic Sans MS"/>
                <a:cs typeface="Comic Sans MS"/>
              </a:rPr>
              <a:t>530/17)x 2 = 62bn of </a:t>
            </a:r>
            <a:r>
              <a:rPr lang="fr-FR" b="1" i="1" dirty="0" err="1" smtClean="0">
                <a:solidFill>
                  <a:srgbClr val="002060"/>
                </a:solidFill>
                <a:latin typeface="Comic Sans MS"/>
                <a:cs typeface="Comic Sans MS"/>
              </a:rPr>
              <a:t>assets</a:t>
            </a:r>
            <a:endParaRPr lang="fr-FR" b="1" i="1" dirty="0" smtClean="0">
              <a:solidFill>
                <a:srgbClr val="00206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4054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Intuition</a:t>
            </a:r>
            <a:endParaRPr lang="fr-FR" dirty="0"/>
          </a:p>
        </p:txBody>
      </p:sp>
      <p:sp>
        <p:nvSpPr>
          <p:cNvPr id="36" name="Rectangle 35"/>
          <p:cNvSpPr/>
          <p:nvPr/>
        </p:nvSpPr>
        <p:spPr>
          <a:xfrm>
            <a:off x="381000" y="2852936"/>
            <a:ext cx="3048000" cy="17952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b="1" dirty="0">
              <a:solidFill>
                <a:srgbClr val="000000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1600200" y="2438400"/>
            <a:ext cx="88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 smtClean="0">
                <a:latin typeface="Comic Sans MS"/>
                <a:cs typeface="Comic Sans MS"/>
              </a:rPr>
              <a:t>Dexia</a:t>
            </a:r>
            <a:endParaRPr lang="fr-FR" b="1" i="1" dirty="0">
              <a:latin typeface="Comic Sans MS"/>
              <a:cs typeface="Comic Sans MS"/>
            </a:endParaRPr>
          </a:p>
        </p:txBody>
      </p:sp>
      <p:cxnSp>
        <p:nvCxnSpPr>
          <p:cNvPr id="38" name="Connecteur droit 37"/>
          <p:cNvCxnSpPr/>
          <p:nvPr/>
        </p:nvCxnSpPr>
        <p:spPr>
          <a:xfrm rot="16200000" flipH="1">
            <a:off x="1258094" y="3771106"/>
            <a:ext cx="1752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2133600" y="3643436"/>
            <a:ext cx="1295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ZoneTexte 39"/>
          <p:cNvSpPr txBox="1"/>
          <p:nvPr/>
        </p:nvSpPr>
        <p:spPr>
          <a:xfrm>
            <a:off x="2163772" y="2971800"/>
            <a:ext cx="1265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 = 17bn</a:t>
            </a:r>
            <a:endParaRPr lang="fr-FR" dirty="0"/>
          </a:p>
        </p:txBody>
      </p:sp>
      <p:sp>
        <p:nvSpPr>
          <p:cNvPr id="41" name="ZoneTexte 40"/>
          <p:cNvSpPr txBox="1"/>
          <p:nvPr/>
        </p:nvSpPr>
        <p:spPr>
          <a:xfrm>
            <a:off x="2057400" y="3962400"/>
            <a:ext cx="1443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 = 530bn</a:t>
            </a:r>
            <a:endParaRPr lang="fr-FR" dirty="0"/>
          </a:p>
        </p:txBody>
      </p:sp>
      <p:sp>
        <p:nvSpPr>
          <p:cNvPr id="45" name="ZoneTexte 44"/>
          <p:cNvSpPr txBox="1"/>
          <p:nvPr/>
        </p:nvSpPr>
        <p:spPr>
          <a:xfrm>
            <a:off x="563026" y="5334000"/>
            <a:ext cx="2352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 err="1" smtClean="0">
                <a:latin typeface="Comic Sans MS"/>
                <a:cs typeface="Comic Sans MS"/>
              </a:rPr>
              <a:t>leverage</a:t>
            </a:r>
            <a:r>
              <a:rPr lang="fr-FR" b="1" i="1" dirty="0" smtClean="0">
                <a:latin typeface="Comic Sans MS"/>
                <a:cs typeface="Comic Sans MS"/>
              </a:rPr>
              <a:t> = 530/17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71128" y="3429000"/>
            <a:ext cx="1752600" cy="55750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err="1" smtClean="0"/>
              <a:t>Greek</a:t>
            </a:r>
            <a:r>
              <a:rPr lang="fr-FR" dirty="0" smtClean="0"/>
              <a:t>  </a:t>
            </a:r>
            <a:r>
              <a:rPr lang="fr-FR" dirty="0"/>
              <a:t>bonds </a:t>
            </a:r>
            <a:r>
              <a:rPr lang="fr-FR" dirty="0" smtClean="0"/>
              <a:t>=3.4 </a:t>
            </a:r>
            <a:r>
              <a:rPr lang="fr-FR" dirty="0" err="1"/>
              <a:t>b</a:t>
            </a:r>
            <a:r>
              <a:rPr lang="fr-FR" dirty="0" err="1" smtClean="0"/>
              <a:t>n</a:t>
            </a:r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371128" y="2852936"/>
            <a:ext cx="1752600" cy="5575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err="1"/>
              <a:t>Italian</a:t>
            </a:r>
            <a:r>
              <a:rPr lang="fr-FR" dirty="0"/>
              <a:t> </a:t>
            </a:r>
            <a:r>
              <a:rPr lang="fr-FR" dirty="0" smtClean="0"/>
              <a:t> </a:t>
            </a:r>
            <a:r>
              <a:rPr lang="fr-FR" dirty="0"/>
              <a:t>bonds </a:t>
            </a:r>
            <a:r>
              <a:rPr lang="fr-FR" dirty="0" smtClean="0"/>
              <a:t>=15 </a:t>
            </a:r>
            <a:r>
              <a:rPr lang="fr-FR" dirty="0" err="1"/>
              <a:t>b</a:t>
            </a:r>
            <a:r>
              <a:rPr lang="fr-FR" dirty="0" err="1" smtClean="0"/>
              <a:t>n</a:t>
            </a:r>
            <a:endParaRPr lang="fr-FR" dirty="0"/>
          </a:p>
        </p:txBody>
      </p:sp>
      <p:sp>
        <p:nvSpPr>
          <p:cNvPr id="16" name="Ellipse 15"/>
          <p:cNvSpPr/>
          <p:nvPr/>
        </p:nvSpPr>
        <p:spPr>
          <a:xfrm>
            <a:off x="251520" y="3361020"/>
            <a:ext cx="1752600" cy="762000"/>
          </a:xfrm>
          <a:prstGeom prst="ellipse">
            <a:avLst/>
          </a:prstGeom>
          <a:noFill/>
          <a:ln w="38100" cmpd="sng">
            <a:solidFill>
              <a:srgbClr val="FFC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611560" y="5003884"/>
            <a:ext cx="1620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 smtClean="0">
                <a:solidFill>
                  <a:srgbClr val="0000FF"/>
                </a:solidFill>
                <a:latin typeface="Comic Sans MS"/>
                <a:cs typeface="Comic Sans MS"/>
              </a:rPr>
              <a:t>60% </a:t>
            </a:r>
            <a:r>
              <a:rPr lang="fr-FR" b="1" i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haircut</a:t>
            </a:r>
            <a:endParaRPr lang="fr-FR" b="1" i="1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196141" y="2835424"/>
            <a:ext cx="3048000" cy="17952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b="1" dirty="0">
              <a:solidFill>
                <a:srgbClr val="0000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415341" y="2420888"/>
            <a:ext cx="88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 smtClean="0">
                <a:latin typeface="Comic Sans MS"/>
                <a:cs typeface="Comic Sans MS"/>
              </a:rPr>
              <a:t>Dexia</a:t>
            </a:r>
            <a:endParaRPr lang="fr-FR" b="1" i="1" dirty="0">
              <a:latin typeface="Comic Sans MS"/>
              <a:cs typeface="Comic Sans MS"/>
            </a:endParaRPr>
          </a:p>
        </p:txBody>
      </p:sp>
      <p:cxnSp>
        <p:nvCxnSpPr>
          <p:cNvPr id="20" name="Connecteur droit 19"/>
          <p:cNvCxnSpPr/>
          <p:nvPr/>
        </p:nvCxnSpPr>
        <p:spPr>
          <a:xfrm rot="16200000" flipH="1">
            <a:off x="6073235" y="3753594"/>
            <a:ext cx="1752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6948741" y="3284984"/>
            <a:ext cx="13676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6978913" y="2954288"/>
            <a:ext cx="1083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 = 15bn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6872541" y="3944888"/>
            <a:ext cx="1443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 = 530bn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5378167" y="5316488"/>
            <a:ext cx="2273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 err="1" smtClean="0">
                <a:latin typeface="Comic Sans MS"/>
                <a:cs typeface="Comic Sans MS"/>
              </a:rPr>
              <a:t>leverage</a:t>
            </a:r>
            <a:r>
              <a:rPr lang="fr-FR" b="1" i="1" dirty="0" smtClean="0">
                <a:latin typeface="Comic Sans MS"/>
                <a:cs typeface="Comic Sans MS"/>
              </a:rPr>
              <a:t> = 530/15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186269" y="3411488"/>
            <a:ext cx="1752600" cy="55750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err="1" smtClean="0"/>
              <a:t>Greek</a:t>
            </a:r>
            <a:r>
              <a:rPr lang="fr-FR" dirty="0" smtClean="0"/>
              <a:t>  </a:t>
            </a:r>
            <a:r>
              <a:rPr lang="fr-FR" dirty="0"/>
              <a:t>bonds </a:t>
            </a:r>
            <a:r>
              <a:rPr lang="fr-FR" dirty="0" smtClean="0"/>
              <a:t>=2 </a:t>
            </a:r>
            <a:r>
              <a:rPr lang="fr-FR" dirty="0" err="1"/>
              <a:t>b</a:t>
            </a:r>
            <a:r>
              <a:rPr lang="fr-FR" dirty="0" err="1" smtClean="0"/>
              <a:t>n</a:t>
            </a:r>
            <a:endParaRPr lang="fr-FR" dirty="0"/>
          </a:p>
        </p:txBody>
      </p:sp>
      <p:sp>
        <p:nvSpPr>
          <p:cNvPr id="26" name="Rectangle 25"/>
          <p:cNvSpPr/>
          <p:nvPr/>
        </p:nvSpPr>
        <p:spPr>
          <a:xfrm>
            <a:off x="5186269" y="2835424"/>
            <a:ext cx="1752600" cy="5575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err="1"/>
              <a:t>Italian</a:t>
            </a:r>
            <a:r>
              <a:rPr lang="fr-FR" dirty="0"/>
              <a:t> </a:t>
            </a:r>
            <a:r>
              <a:rPr lang="fr-FR" dirty="0" smtClean="0"/>
              <a:t> </a:t>
            </a:r>
            <a:r>
              <a:rPr lang="fr-FR" dirty="0"/>
              <a:t>bonds </a:t>
            </a:r>
            <a:r>
              <a:rPr lang="fr-FR" dirty="0" smtClean="0"/>
              <a:t>=15 </a:t>
            </a:r>
            <a:r>
              <a:rPr lang="fr-FR" dirty="0" err="1"/>
              <a:t>b</a:t>
            </a:r>
            <a:r>
              <a:rPr lang="fr-FR" dirty="0" err="1" smtClean="0"/>
              <a:t>n</a:t>
            </a:r>
            <a:endParaRPr lang="fr-FR" dirty="0"/>
          </a:p>
        </p:txBody>
      </p:sp>
      <p:sp>
        <p:nvSpPr>
          <p:cNvPr id="3" name="Flèche droite 2"/>
          <p:cNvSpPr/>
          <p:nvPr/>
        </p:nvSpPr>
        <p:spPr>
          <a:xfrm>
            <a:off x="3923928" y="3376416"/>
            <a:ext cx="978408" cy="484632"/>
          </a:xfrm>
          <a:prstGeom prst="right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304800" y="908720"/>
            <a:ext cx="80116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 smtClean="0">
                <a:solidFill>
                  <a:srgbClr val="002060"/>
                </a:solidFill>
                <a:latin typeface="Comic Sans MS"/>
                <a:cs typeface="Comic Sans MS"/>
              </a:rPr>
              <a:t>To </a:t>
            </a:r>
            <a:r>
              <a:rPr lang="fr-FR" b="1" i="1" dirty="0" err="1" smtClean="0">
                <a:solidFill>
                  <a:srgbClr val="002060"/>
                </a:solidFill>
                <a:latin typeface="Comic Sans MS"/>
                <a:cs typeface="Comic Sans MS"/>
              </a:rPr>
              <a:t>keep</a:t>
            </a:r>
            <a:r>
              <a:rPr lang="fr-FR" b="1" i="1" dirty="0" smtClean="0">
                <a:solidFill>
                  <a:srgbClr val="002060"/>
                </a:solidFill>
                <a:latin typeface="Comic Sans MS"/>
                <a:cs typeface="Comic Sans MS"/>
              </a:rPr>
              <a:t> </a:t>
            </a:r>
            <a:r>
              <a:rPr lang="fr-FR" b="1" i="1" dirty="0" err="1" smtClean="0">
                <a:solidFill>
                  <a:srgbClr val="002060"/>
                </a:solidFill>
                <a:latin typeface="Comic Sans MS"/>
                <a:cs typeface="Comic Sans MS"/>
              </a:rPr>
              <a:t>same</a:t>
            </a:r>
            <a:r>
              <a:rPr lang="fr-FR" b="1" i="1" dirty="0" smtClean="0">
                <a:solidFill>
                  <a:srgbClr val="002060"/>
                </a:solidFill>
                <a:latin typeface="Comic Sans MS"/>
                <a:cs typeface="Comic Sans MS"/>
              </a:rPr>
              <a:t> </a:t>
            </a:r>
            <a:r>
              <a:rPr lang="fr-FR" b="1" i="1" dirty="0" err="1" smtClean="0">
                <a:solidFill>
                  <a:srgbClr val="002060"/>
                </a:solidFill>
                <a:latin typeface="Comic Sans MS"/>
                <a:cs typeface="Comic Sans MS"/>
              </a:rPr>
              <a:t>leverage</a:t>
            </a:r>
            <a:r>
              <a:rPr lang="fr-FR" b="1" i="1" dirty="0" smtClean="0">
                <a:solidFill>
                  <a:srgbClr val="002060"/>
                </a:solidFill>
                <a:latin typeface="Comic Sans MS"/>
                <a:cs typeface="Comic Sans MS"/>
              </a:rPr>
              <a:t> (530/17),</a:t>
            </a:r>
          </a:p>
          <a:p>
            <a:r>
              <a:rPr lang="fr-FR" b="1" i="1" dirty="0" smtClean="0">
                <a:solidFill>
                  <a:srgbClr val="002060"/>
                </a:solidFill>
                <a:latin typeface="Comic Sans MS"/>
                <a:cs typeface="Comic Sans MS"/>
              </a:rPr>
              <a:t>	DEXIA </a:t>
            </a:r>
            <a:r>
              <a:rPr lang="fr-FR" b="1" i="1" dirty="0" err="1" smtClean="0">
                <a:solidFill>
                  <a:srgbClr val="002060"/>
                </a:solidFill>
                <a:latin typeface="Comic Sans MS"/>
                <a:cs typeface="Comic Sans MS"/>
              </a:rPr>
              <a:t>needs</a:t>
            </a:r>
            <a:r>
              <a:rPr lang="fr-FR" b="1" i="1" dirty="0" smtClean="0">
                <a:solidFill>
                  <a:srgbClr val="002060"/>
                </a:solidFill>
                <a:latin typeface="Comic Sans MS"/>
                <a:cs typeface="Comic Sans MS"/>
              </a:rPr>
              <a:t> to </a:t>
            </a:r>
            <a:r>
              <a:rPr lang="fr-FR" b="1" i="1" dirty="0" err="1" smtClean="0">
                <a:solidFill>
                  <a:srgbClr val="002060"/>
                </a:solidFill>
                <a:latin typeface="Comic Sans MS"/>
                <a:cs typeface="Comic Sans MS"/>
              </a:rPr>
              <a:t>sell</a:t>
            </a:r>
            <a:r>
              <a:rPr lang="fr-FR" b="1" i="1" dirty="0" smtClean="0">
                <a:solidFill>
                  <a:srgbClr val="002060"/>
                </a:solidFill>
                <a:latin typeface="Comic Sans MS"/>
                <a:cs typeface="Comic Sans MS"/>
              </a:rPr>
              <a:t> </a:t>
            </a:r>
            <a:r>
              <a:rPr lang="fr-FR" b="1" i="1" dirty="0">
                <a:solidFill>
                  <a:srgbClr val="002060"/>
                </a:solidFill>
                <a:latin typeface="Comic Sans MS"/>
                <a:cs typeface="Comic Sans MS"/>
              </a:rPr>
              <a:t>(</a:t>
            </a:r>
            <a:r>
              <a:rPr lang="fr-FR" b="1" i="1" dirty="0" smtClean="0">
                <a:solidFill>
                  <a:srgbClr val="002060"/>
                </a:solidFill>
                <a:latin typeface="Comic Sans MS"/>
                <a:cs typeface="Comic Sans MS"/>
              </a:rPr>
              <a:t>530/17)x 2 = 62bn of </a:t>
            </a:r>
            <a:r>
              <a:rPr lang="fr-FR" b="1" i="1" dirty="0" err="1" smtClean="0">
                <a:solidFill>
                  <a:srgbClr val="002060"/>
                </a:solidFill>
                <a:latin typeface="Comic Sans MS"/>
                <a:cs typeface="Comic Sans MS"/>
              </a:rPr>
              <a:t>assets</a:t>
            </a:r>
            <a:endParaRPr lang="fr-FR" b="1" i="1" dirty="0" smtClean="0">
              <a:solidFill>
                <a:srgbClr val="002060"/>
              </a:solidFill>
              <a:latin typeface="Comic Sans MS"/>
              <a:cs typeface="Comic Sans MS"/>
            </a:endParaRPr>
          </a:p>
          <a:p>
            <a:endParaRPr lang="fr-FR" b="1" i="1" dirty="0" smtClean="0">
              <a:solidFill>
                <a:srgbClr val="002060"/>
              </a:solidFill>
              <a:latin typeface="Comic Sans MS"/>
              <a:cs typeface="Comic Sans MS"/>
            </a:endParaRPr>
          </a:p>
          <a:p>
            <a:r>
              <a:rPr lang="fr-FR" b="1" i="1" dirty="0" smtClean="0">
                <a:solidFill>
                  <a:srgbClr val="002060"/>
                </a:solidFill>
                <a:latin typeface="Comic Sans MS"/>
                <a:cs typeface="Comic Sans MS"/>
                <a:sym typeface="Wingdings"/>
              </a:rPr>
              <a:t>   </a:t>
            </a:r>
            <a:r>
              <a:rPr lang="fr-FR" b="1" i="1" dirty="0" smtClean="0">
                <a:solidFill>
                  <a:srgbClr val="C00000"/>
                </a:solidFill>
                <a:latin typeface="Comic Sans MS"/>
                <a:cs typeface="Comic Sans MS"/>
                <a:sym typeface="Wingdings"/>
              </a:rPr>
              <a:t> </a:t>
            </a:r>
            <a:r>
              <a:rPr lang="fr-FR" b="1" i="1" dirty="0" err="1">
                <a:solidFill>
                  <a:srgbClr val="C00000"/>
                </a:solidFill>
                <a:latin typeface="Comic Sans MS"/>
                <a:cs typeface="Comic Sans MS"/>
                <a:sym typeface="Wingdings"/>
              </a:rPr>
              <a:t>proportionally</a:t>
            </a:r>
            <a:r>
              <a:rPr lang="fr-FR" b="1" i="1" dirty="0">
                <a:solidFill>
                  <a:srgbClr val="C00000"/>
                </a:solidFill>
                <a:latin typeface="Comic Sans MS"/>
                <a:cs typeface="Comic Sans MS"/>
                <a:sym typeface="Wingdings"/>
              </a:rPr>
              <a:t>: 62 x 15 / </a:t>
            </a:r>
            <a:r>
              <a:rPr lang="fr-FR" b="1" i="1" dirty="0" smtClean="0">
                <a:solidFill>
                  <a:srgbClr val="C00000"/>
                </a:solidFill>
                <a:latin typeface="Comic Sans MS"/>
                <a:cs typeface="Comic Sans MS"/>
                <a:sym typeface="Wingdings"/>
              </a:rPr>
              <a:t>545 </a:t>
            </a:r>
            <a:r>
              <a:rPr lang="fr-FR" b="1" i="1" dirty="0">
                <a:solidFill>
                  <a:srgbClr val="C00000"/>
                </a:solidFill>
                <a:latin typeface="Comic Sans MS"/>
                <a:cs typeface="Comic Sans MS"/>
                <a:sym typeface="Wingdings"/>
              </a:rPr>
              <a:t>= 2bn of </a:t>
            </a:r>
            <a:r>
              <a:rPr lang="fr-FR" b="1" i="1" dirty="0" err="1">
                <a:solidFill>
                  <a:srgbClr val="C00000"/>
                </a:solidFill>
                <a:latin typeface="Comic Sans MS"/>
                <a:cs typeface="Comic Sans MS"/>
                <a:sym typeface="Wingdings"/>
              </a:rPr>
              <a:t>italian</a:t>
            </a:r>
            <a:r>
              <a:rPr lang="fr-FR" b="1" i="1" dirty="0">
                <a:solidFill>
                  <a:srgbClr val="C00000"/>
                </a:solidFill>
                <a:latin typeface="Comic Sans MS"/>
                <a:cs typeface="Comic Sans MS"/>
                <a:sym typeface="Wingdings"/>
              </a:rPr>
              <a:t> bonds</a:t>
            </a:r>
          </a:p>
          <a:p>
            <a:r>
              <a:rPr lang="fr-FR" b="1" i="1" dirty="0" smtClean="0">
                <a:solidFill>
                  <a:srgbClr val="C00000"/>
                </a:solidFill>
                <a:latin typeface="Comic Sans MS"/>
                <a:cs typeface="Comic Sans MS"/>
                <a:sym typeface="Wingdings"/>
              </a:rPr>
              <a:t>    </a:t>
            </a:r>
            <a:r>
              <a:rPr lang="fr-FR" b="1" i="1" dirty="0" err="1">
                <a:solidFill>
                  <a:srgbClr val="C00000"/>
                </a:solidFill>
                <a:latin typeface="Comic Sans MS"/>
                <a:cs typeface="Comic Sans MS"/>
                <a:sym typeface="Wingdings"/>
              </a:rPr>
              <a:t>price</a:t>
            </a:r>
            <a:r>
              <a:rPr lang="fr-FR" b="1" i="1" dirty="0">
                <a:solidFill>
                  <a:srgbClr val="C00000"/>
                </a:solidFill>
                <a:latin typeface="Comic Sans MS"/>
                <a:cs typeface="Comic Sans MS"/>
                <a:sym typeface="Wingdings"/>
              </a:rPr>
              <a:t> impact </a:t>
            </a:r>
            <a:r>
              <a:rPr lang="fr-FR" b="1" i="1" dirty="0" smtClean="0">
                <a:solidFill>
                  <a:srgbClr val="C00000"/>
                </a:solidFill>
                <a:latin typeface="Comic Sans MS"/>
                <a:cs typeface="Comic Sans MS"/>
                <a:sym typeface="Wingdings"/>
              </a:rPr>
              <a:t>on </a:t>
            </a:r>
            <a:r>
              <a:rPr lang="fr-FR" b="1" i="1" dirty="0" err="1" smtClean="0">
                <a:solidFill>
                  <a:srgbClr val="C00000"/>
                </a:solidFill>
                <a:latin typeface="Comic Sans MS"/>
                <a:cs typeface="Comic Sans MS"/>
                <a:sym typeface="Wingdings"/>
              </a:rPr>
              <a:t>Italian</a:t>
            </a:r>
            <a:r>
              <a:rPr lang="fr-FR" b="1" i="1" dirty="0" smtClean="0">
                <a:solidFill>
                  <a:srgbClr val="C00000"/>
                </a:solidFill>
                <a:latin typeface="Comic Sans MS"/>
                <a:cs typeface="Comic Sans MS"/>
                <a:sym typeface="Wingdings"/>
              </a:rPr>
              <a:t> Bonds = </a:t>
            </a:r>
            <a:r>
              <a:rPr lang="fr-FR" b="1" i="1" dirty="0">
                <a:solidFill>
                  <a:srgbClr val="C00000"/>
                </a:solidFill>
                <a:latin typeface="Comic Sans MS"/>
                <a:cs typeface="Comic Sans MS"/>
                <a:sym typeface="Wingdings"/>
              </a:rPr>
              <a:t>10e-11 x 2bn = 2%</a:t>
            </a:r>
            <a:endParaRPr lang="fr-FR" dirty="0">
              <a:solidFill>
                <a:srgbClr val="C00000"/>
              </a:solidFill>
            </a:endParaRPr>
          </a:p>
          <a:p>
            <a:endParaRPr lang="fr-FR" b="1" i="1" dirty="0" smtClean="0">
              <a:solidFill>
                <a:srgbClr val="0000FF"/>
              </a:solidFill>
              <a:latin typeface="Comic Sans MS"/>
              <a:cs typeface="Comic Sans MS"/>
            </a:endParaRPr>
          </a:p>
          <a:p>
            <a:endParaRPr lang="fr-FR" b="1" i="1" dirty="0" smtClean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8266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9489"/>
            <a:ext cx="8534400" cy="758952"/>
          </a:xfrm>
        </p:spPr>
        <p:txBody>
          <a:bodyPr/>
          <a:lstStyle/>
          <a:p>
            <a:r>
              <a:rPr lang="fr-FR" dirty="0" smtClean="0"/>
              <a:t>Intuition</a:t>
            </a:r>
            <a:endParaRPr lang="fr-FR" dirty="0"/>
          </a:p>
        </p:txBody>
      </p:sp>
      <p:sp>
        <p:nvSpPr>
          <p:cNvPr id="47" name="Rectangle 46"/>
          <p:cNvSpPr/>
          <p:nvPr/>
        </p:nvSpPr>
        <p:spPr>
          <a:xfrm>
            <a:off x="4419600" y="2286000"/>
            <a:ext cx="3048000" cy="1600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b="1" dirty="0">
              <a:solidFill>
                <a:srgbClr val="000000"/>
              </a:solidFill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257800" y="1524000"/>
            <a:ext cx="1762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 smtClean="0">
                <a:latin typeface="Comic Sans MS"/>
                <a:cs typeface="Comic Sans MS"/>
              </a:rPr>
              <a:t>Commerzbank</a:t>
            </a:r>
            <a:endParaRPr lang="fr-FR" b="1" i="1" dirty="0">
              <a:latin typeface="Comic Sans MS"/>
              <a:cs typeface="Comic Sans MS"/>
            </a:endParaRPr>
          </a:p>
        </p:txBody>
      </p:sp>
      <p:cxnSp>
        <p:nvCxnSpPr>
          <p:cNvPr id="49" name="Connecteur droit 48"/>
          <p:cNvCxnSpPr/>
          <p:nvPr/>
        </p:nvCxnSpPr>
        <p:spPr>
          <a:xfrm rot="16200000" flipH="1">
            <a:off x="5372894" y="3085306"/>
            <a:ext cx="1600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/>
          <p:nvPr/>
        </p:nvCxnSpPr>
        <p:spPr>
          <a:xfrm>
            <a:off x="6172200" y="2667000"/>
            <a:ext cx="1295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ZoneTexte 50"/>
          <p:cNvSpPr txBox="1"/>
          <p:nvPr/>
        </p:nvSpPr>
        <p:spPr>
          <a:xfrm>
            <a:off x="6202372" y="2209800"/>
            <a:ext cx="1265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 = 26bn</a:t>
            </a:r>
            <a:endParaRPr lang="fr-FR" dirty="0"/>
          </a:p>
        </p:txBody>
      </p:sp>
      <p:sp>
        <p:nvSpPr>
          <p:cNvPr id="52" name="ZoneTexte 51"/>
          <p:cNvSpPr txBox="1"/>
          <p:nvPr/>
        </p:nvSpPr>
        <p:spPr>
          <a:xfrm>
            <a:off x="6156176" y="3200400"/>
            <a:ext cx="1443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 = 745bn</a:t>
            </a:r>
            <a:endParaRPr lang="fr-FR" dirty="0"/>
          </a:p>
        </p:txBody>
      </p:sp>
      <p:sp>
        <p:nvSpPr>
          <p:cNvPr id="10" name="Flèche courbée vers le haut 9"/>
          <p:cNvSpPr/>
          <p:nvPr/>
        </p:nvSpPr>
        <p:spPr>
          <a:xfrm rot="21174134">
            <a:off x="1766821" y="4509055"/>
            <a:ext cx="5063645" cy="759694"/>
          </a:xfrm>
          <a:prstGeom prst="curvedUpArrow">
            <a:avLst/>
          </a:prstGeom>
          <a:solidFill>
            <a:schemeClr val="tx2">
              <a:lumMod val="75000"/>
            </a:schemeClr>
          </a:solidFill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7589" y="2763416"/>
            <a:ext cx="3048000" cy="17952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b="1" dirty="0">
              <a:solidFill>
                <a:srgbClr val="000000"/>
              </a:solidFill>
            </a:endParaRPr>
          </a:p>
        </p:txBody>
      </p:sp>
      <p:cxnSp>
        <p:nvCxnSpPr>
          <p:cNvPr id="20" name="Connecteur droit 19"/>
          <p:cNvCxnSpPr/>
          <p:nvPr/>
        </p:nvCxnSpPr>
        <p:spPr>
          <a:xfrm rot="16200000" flipH="1">
            <a:off x="1104683" y="3681586"/>
            <a:ext cx="1752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4596885" y="2719099"/>
            <a:ext cx="1295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4627057" y="2261899"/>
            <a:ext cx="1083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 = 15bn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1979712" y="3872880"/>
            <a:ext cx="1443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 = 530bn</a:t>
            </a:r>
            <a:endParaRPr lang="fr-FR" dirty="0"/>
          </a:p>
        </p:txBody>
      </p:sp>
      <p:sp>
        <p:nvSpPr>
          <p:cNvPr id="24" name="Rectangle 23"/>
          <p:cNvSpPr/>
          <p:nvPr/>
        </p:nvSpPr>
        <p:spPr>
          <a:xfrm>
            <a:off x="217717" y="3339480"/>
            <a:ext cx="1752600" cy="55750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err="1" smtClean="0"/>
              <a:t>Greek</a:t>
            </a:r>
            <a:r>
              <a:rPr lang="fr-FR" dirty="0" smtClean="0"/>
              <a:t>  </a:t>
            </a:r>
            <a:r>
              <a:rPr lang="fr-FR" dirty="0"/>
              <a:t>bonds </a:t>
            </a:r>
            <a:r>
              <a:rPr lang="fr-FR" dirty="0" smtClean="0"/>
              <a:t>=2 </a:t>
            </a:r>
            <a:r>
              <a:rPr lang="fr-FR" dirty="0" err="1"/>
              <a:t>b</a:t>
            </a:r>
            <a:r>
              <a:rPr lang="fr-FR" dirty="0" err="1" smtClean="0"/>
              <a:t>n</a:t>
            </a:r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217717" y="2763416"/>
            <a:ext cx="1752600" cy="5575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err="1"/>
              <a:t>Italian</a:t>
            </a:r>
            <a:r>
              <a:rPr lang="fr-FR" dirty="0"/>
              <a:t> </a:t>
            </a:r>
            <a:r>
              <a:rPr lang="fr-FR" dirty="0" smtClean="0"/>
              <a:t> </a:t>
            </a:r>
            <a:r>
              <a:rPr lang="fr-FR" dirty="0"/>
              <a:t>bonds </a:t>
            </a:r>
            <a:r>
              <a:rPr lang="fr-FR" dirty="0" smtClean="0"/>
              <a:t>=15 </a:t>
            </a:r>
            <a:r>
              <a:rPr lang="fr-FR" dirty="0" err="1"/>
              <a:t>b</a:t>
            </a:r>
            <a:r>
              <a:rPr lang="fr-FR" dirty="0" err="1" smtClean="0"/>
              <a:t>n</a:t>
            </a:r>
            <a:endParaRPr lang="fr-FR" dirty="0"/>
          </a:p>
        </p:txBody>
      </p:sp>
      <p:sp>
        <p:nvSpPr>
          <p:cNvPr id="26" name="Rectangle 25"/>
          <p:cNvSpPr/>
          <p:nvPr/>
        </p:nvSpPr>
        <p:spPr>
          <a:xfrm>
            <a:off x="4427984" y="2852936"/>
            <a:ext cx="1752600" cy="55750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err="1" smtClean="0"/>
              <a:t>Greek</a:t>
            </a:r>
            <a:r>
              <a:rPr lang="fr-FR" dirty="0" smtClean="0"/>
              <a:t>  </a:t>
            </a:r>
            <a:r>
              <a:rPr lang="fr-FR" dirty="0"/>
              <a:t>bonds </a:t>
            </a:r>
            <a:r>
              <a:rPr lang="fr-FR" dirty="0" smtClean="0"/>
              <a:t>=3 </a:t>
            </a:r>
            <a:r>
              <a:rPr lang="fr-FR" dirty="0" err="1"/>
              <a:t>b</a:t>
            </a:r>
            <a:r>
              <a:rPr lang="fr-FR" dirty="0" err="1" smtClean="0"/>
              <a:t>n</a:t>
            </a:r>
            <a:endParaRPr lang="fr-FR" dirty="0"/>
          </a:p>
        </p:txBody>
      </p:sp>
      <p:sp>
        <p:nvSpPr>
          <p:cNvPr id="27" name="Rectangle 26"/>
          <p:cNvSpPr/>
          <p:nvPr/>
        </p:nvSpPr>
        <p:spPr>
          <a:xfrm>
            <a:off x="4427984" y="2295435"/>
            <a:ext cx="1752600" cy="5575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err="1"/>
              <a:t>Italian</a:t>
            </a:r>
            <a:r>
              <a:rPr lang="fr-FR" dirty="0"/>
              <a:t> </a:t>
            </a:r>
            <a:r>
              <a:rPr lang="fr-FR" dirty="0" smtClean="0"/>
              <a:t> </a:t>
            </a:r>
            <a:r>
              <a:rPr lang="fr-FR" dirty="0"/>
              <a:t>bonds </a:t>
            </a:r>
            <a:r>
              <a:rPr lang="fr-FR" dirty="0" smtClean="0"/>
              <a:t>=11 </a:t>
            </a:r>
            <a:r>
              <a:rPr lang="fr-FR" dirty="0" err="1"/>
              <a:t>b</a:t>
            </a:r>
            <a:r>
              <a:rPr lang="fr-FR" dirty="0" err="1" smtClean="0"/>
              <a:t>n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2666168" y="5445224"/>
            <a:ext cx="48958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Indirect contamination of </a:t>
            </a:r>
            <a:r>
              <a:rPr lang="fr-FR" b="1" i="1" dirty="0" smtClean="0">
                <a:latin typeface="Comic Sans MS"/>
                <a:cs typeface="Comic Sans MS"/>
              </a:rPr>
              <a:t>Commerzbank</a:t>
            </a:r>
            <a:r>
              <a:rPr lang="fr-FR" b="1" dirty="0" smtClean="0"/>
              <a:t>:</a:t>
            </a:r>
          </a:p>
          <a:p>
            <a:r>
              <a:rPr lang="fr-FR" b="1" i="1" dirty="0" err="1" smtClean="0">
                <a:solidFill>
                  <a:srgbClr val="C00000"/>
                </a:solidFill>
                <a:latin typeface="Comic Sans MS"/>
                <a:cs typeface="Comic Sans MS"/>
              </a:rPr>
              <a:t>Loss</a:t>
            </a:r>
            <a:r>
              <a:rPr lang="fr-FR" b="1" i="1" dirty="0" smtClean="0">
                <a:solidFill>
                  <a:srgbClr val="C00000"/>
                </a:solidFill>
                <a:latin typeface="Comic Sans MS"/>
                <a:cs typeface="Comic Sans MS"/>
              </a:rPr>
              <a:t> on </a:t>
            </a:r>
            <a:r>
              <a:rPr lang="fr-FR" b="1" i="1" dirty="0" err="1" smtClean="0">
                <a:solidFill>
                  <a:srgbClr val="C00000"/>
                </a:solidFill>
                <a:latin typeface="Comic Sans MS"/>
                <a:cs typeface="Comic Sans MS"/>
              </a:rPr>
              <a:t>Italy</a:t>
            </a:r>
            <a:r>
              <a:rPr lang="fr-FR" b="1" i="1" dirty="0" smtClean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lang="fr-FR" b="1" i="1" dirty="0">
                <a:solidFill>
                  <a:srgbClr val="C00000"/>
                </a:solidFill>
                <a:latin typeface="Comic Sans MS"/>
                <a:cs typeface="Comic Sans MS"/>
              </a:rPr>
              <a:t>= 2% x 11bn = 220m</a:t>
            </a:r>
          </a:p>
          <a:p>
            <a:r>
              <a:rPr lang="fr-FR" b="1" i="1" dirty="0">
                <a:solidFill>
                  <a:srgbClr val="C00000"/>
                </a:solidFill>
                <a:latin typeface="Comic Sans MS"/>
                <a:cs typeface="Comic Sans MS"/>
              </a:rPr>
              <a:t>		   = 0.03% of </a:t>
            </a:r>
            <a:r>
              <a:rPr lang="fr-FR" b="1" i="1" dirty="0" err="1">
                <a:solidFill>
                  <a:srgbClr val="C00000"/>
                </a:solidFill>
                <a:latin typeface="Comic Sans MS"/>
                <a:cs typeface="Comic Sans MS"/>
              </a:rPr>
              <a:t>assets</a:t>
            </a:r>
            <a:endParaRPr lang="fr-FR" b="1" i="1" dirty="0">
              <a:solidFill>
                <a:srgbClr val="C00000"/>
              </a:solidFill>
              <a:latin typeface="Comic Sans MS"/>
              <a:cs typeface="Comic Sans MS"/>
            </a:endParaRPr>
          </a:p>
          <a:p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1475656" y="2420888"/>
            <a:ext cx="88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 smtClean="0">
                <a:latin typeface="Comic Sans MS"/>
                <a:cs typeface="Comic Sans MS"/>
              </a:rPr>
              <a:t>Dexia</a:t>
            </a:r>
            <a:endParaRPr lang="fr-FR" b="1" i="1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7714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this framework delivers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4704"/>
            <a:ext cx="8610600" cy="5943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Calibri" pitchFamily="34" charset="0"/>
              </a:rPr>
              <a:t>Empirical measures of how much:</a:t>
            </a:r>
            <a:endParaRPr lang="en-US" dirty="0">
              <a:solidFill>
                <a:schemeClr val="tx1"/>
              </a:solidFill>
              <a:latin typeface="Calibri" pitchFamily="34" charset="0"/>
            </a:endParaRPr>
          </a:p>
          <a:p>
            <a:pPr marL="274320" lvl="1" indent="0">
              <a:buNone/>
            </a:pPr>
            <a:endParaRPr lang="en-US" sz="2800" dirty="0" smtClean="0">
              <a:solidFill>
                <a:schemeClr val="tx1"/>
              </a:solidFill>
              <a:latin typeface="Calibri" pitchFamily="34" charset="0"/>
            </a:endParaRPr>
          </a:p>
          <a:p>
            <a:pPr lvl="1"/>
            <a:r>
              <a:rPr lang="en-US" sz="2800" dirty="0">
                <a:solidFill>
                  <a:schemeClr val="tx1"/>
                </a:solidFill>
                <a:latin typeface="Calibri" pitchFamily="34" charset="0"/>
              </a:rPr>
              <a:t>1 </a:t>
            </a: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  <a:t>bank </a:t>
            </a:r>
            <a:r>
              <a:rPr lang="en-US" sz="2800" dirty="0">
                <a:solidFill>
                  <a:schemeClr val="tx1"/>
                </a:solidFill>
                <a:latin typeface="Calibri" pitchFamily="34" charset="0"/>
              </a:rPr>
              <a:t>can hurt the others </a:t>
            </a: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  <a:t>(“</a:t>
            </a:r>
            <a:r>
              <a:rPr lang="en-US" sz="2800" b="1" i="1" dirty="0" err="1" smtClean="0">
                <a:solidFill>
                  <a:schemeClr val="tx1"/>
                </a:solidFill>
                <a:latin typeface="Calibri" pitchFamily="34" charset="0"/>
              </a:rPr>
              <a:t>Systemicness</a:t>
            </a: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  <a:t>”)</a:t>
            </a:r>
          </a:p>
          <a:p>
            <a:pPr marL="274320" lvl="1" indent="0">
              <a:buNone/>
            </a:pPr>
            <a:endParaRPr lang="en-US" sz="2800" dirty="0" smtClean="0">
              <a:solidFill>
                <a:schemeClr val="tx1"/>
              </a:solidFill>
              <a:latin typeface="Calibri" pitchFamily="34" charset="0"/>
            </a:endParaRPr>
          </a:p>
          <a:p>
            <a:pPr lvl="1"/>
            <a:r>
              <a:rPr lang="en-US" sz="2800" dirty="0">
                <a:solidFill>
                  <a:schemeClr val="tx1"/>
                </a:solidFill>
                <a:latin typeface="Calibri" pitchFamily="34" charset="0"/>
              </a:rPr>
              <a:t>1 bank can be hurt by others </a:t>
            </a: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  <a:t>(“</a:t>
            </a:r>
            <a:r>
              <a:rPr lang="en-US" sz="2800" b="1" i="1" dirty="0" smtClean="0">
                <a:solidFill>
                  <a:schemeClr val="tx1"/>
                </a:solidFill>
                <a:latin typeface="Calibri" pitchFamily="34" charset="0"/>
              </a:rPr>
              <a:t>Vulnerability</a:t>
            </a: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  <a:t>”)</a:t>
            </a:r>
          </a:p>
          <a:p>
            <a:pPr marL="274320" lvl="1" indent="0">
              <a:buNone/>
            </a:pPr>
            <a:endParaRPr lang="en-US" sz="2800" dirty="0" smtClean="0">
              <a:solidFill>
                <a:schemeClr val="tx1"/>
              </a:solidFill>
              <a:latin typeface="Calibri" pitchFamily="34" charset="0"/>
            </a:endParaRPr>
          </a:p>
          <a:p>
            <a:pPr lvl="1"/>
            <a:r>
              <a:rPr lang="en-US" sz="2800" dirty="0">
                <a:solidFill>
                  <a:schemeClr val="tx1"/>
                </a:solidFill>
                <a:latin typeface="Calibri" pitchFamily="34" charset="0"/>
              </a:rPr>
              <a:t>2 banks are connected </a:t>
            </a: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  <a:t>(“</a:t>
            </a:r>
            <a:r>
              <a:rPr lang="en-US" sz="2800" b="1" i="1" dirty="0" smtClean="0">
                <a:solidFill>
                  <a:schemeClr val="tx1"/>
                </a:solidFill>
                <a:latin typeface="Calibri" pitchFamily="34" charset="0"/>
              </a:rPr>
              <a:t>Cross </a:t>
            </a:r>
            <a:r>
              <a:rPr lang="en-US" sz="2800" b="1" i="1" dirty="0">
                <a:solidFill>
                  <a:schemeClr val="tx1"/>
                </a:solidFill>
                <a:latin typeface="Calibri" pitchFamily="34" charset="0"/>
              </a:rPr>
              <a:t>vulnerability</a:t>
            </a:r>
            <a:r>
              <a:rPr lang="en-US" sz="2800" dirty="0">
                <a:solidFill>
                  <a:schemeClr val="tx1"/>
                </a:solidFill>
                <a:latin typeface="Calibri" pitchFamily="34" charset="0"/>
              </a:rPr>
              <a:t>”)</a:t>
            </a:r>
          </a:p>
          <a:p>
            <a:pPr lvl="1"/>
            <a:endParaRPr lang="en-US" sz="2800" dirty="0" smtClean="0">
              <a:solidFill>
                <a:schemeClr val="tx1"/>
              </a:solidFill>
              <a:latin typeface="Calibri" pitchFamily="34" charset="0"/>
            </a:endParaRPr>
          </a:p>
          <a:p>
            <a:pPr lvl="1"/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  <a:t>Overall </a:t>
            </a:r>
            <a:r>
              <a:rPr lang="en-US" sz="2800" dirty="0">
                <a:solidFill>
                  <a:schemeClr val="tx1"/>
                </a:solidFill>
                <a:latin typeface="Calibri" pitchFamily="34" charset="0"/>
              </a:rPr>
              <a:t>system is </a:t>
            </a: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  <a:t>vulnerable </a:t>
            </a:r>
          </a:p>
          <a:p>
            <a:pPr marL="274320" lvl="1" indent="0">
              <a:buNone/>
            </a:pPr>
            <a:r>
              <a:rPr lang="en-US" sz="28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  <a:t>                                              (“</a:t>
            </a:r>
            <a:r>
              <a:rPr lang="en-US" sz="2800" b="1" i="1" dirty="0" smtClean="0">
                <a:solidFill>
                  <a:schemeClr val="tx1"/>
                </a:solidFill>
                <a:latin typeface="Calibri" pitchFamily="34" charset="0"/>
              </a:rPr>
              <a:t>Aggregate vulnerability</a:t>
            </a: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  <a:t>”)</a:t>
            </a:r>
          </a:p>
          <a:p>
            <a:pPr marL="274320" lvl="1" indent="0">
              <a:buNone/>
            </a:pPr>
            <a:endParaRPr lang="en-US" sz="280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Calibri" pitchFamily="34" charset="0"/>
              </a:rPr>
              <a:t>Policy analysis </a:t>
            </a:r>
            <a:r>
              <a:rPr lang="en-US" sz="2800" b="1" dirty="0">
                <a:solidFill>
                  <a:schemeClr val="tx1"/>
                </a:solidFill>
                <a:latin typeface="Calibri" pitchFamily="34" charset="0"/>
              </a:rPr>
              <a:t>:</a:t>
            </a:r>
            <a:endParaRPr lang="en-US" dirty="0">
              <a:solidFill>
                <a:schemeClr val="tx1"/>
              </a:solidFill>
              <a:latin typeface="Calibri" pitchFamily="34" charset="0"/>
            </a:endParaRPr>
          </a:p>
          <a:p>
            <a:pPr marL="274320" lvl="1" indent="0">
              <a:buNone/>
            </a:pPr>
            <a:endParaRPr lang="en-US" sz="2800" dirty="0">
              <a:solidFill>
                <a:schemeClr val="tx1"/>
              </a:solidFill>
              <a:latin typeface="Calibri" pitchFamily="34" charset="0"/>
            </a:endParaRPr>
          </a:p>
          <a:p>
            <a:pPr lvl="1">
              <a:spcAft>
                <a:spcPts val="600"/>
              </a:spcAft>
            </a:pP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  <a:t>What if we merge one bank with another, what happens to systemic risk?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</a:rPr>
              <a:t>What happens if we cap size or leverage?</a:t>
            </a:r>
            <a:endParaRPr lang="en-US" dirty="0">
              <a:solidFill>
                <a:schemeClr val="tx1"/>
              </a:solidFill>
              <a:latin typeface="Calibri" pitchFamily="34" charset="0"/>
            </a:endParaRPr>
          </a:p>
          <a:p>
            <a:pPr lvl="1"/>
            <a:endParaRPr lang="en-US" dirty="0" smtClean="0">
              <a:solidFill>
                <a:schemeClr val="tx1"/>
              </a:solidFill>
              <a:latin typeface="Calibri" pitchFamily="34" charset="0"/>
            </a:endParaRPr>
          </a:p>
          <a:p>
            <a:pPr lvl="1"/>
            <a:endParaRPr lang="en-US" dirty="0">
              <a:solidFill>
                <a:schemeClr val="tx1"/>
              </a:solidFill>
              <a:latin typeface="Calibri" pitchFamily="34" charset="0"/>
            </a:endParaRPr>
          </a:p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  <a:latin typeface="Calibri" pitchFamily="34" charset="0"/>
            </a:endParaRPr>
          </a:p>
          <a:p>
            <a:pPr lvl="1"/>
            <a:endParaRPr lang="en-US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674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Vulnerable Banks&amp;quot;&quot;/&gt;&lt;property id=&quot;20307&quot; value=&quot;257&quot;/&gt;&lt;/object&gt;&lt;object type=&quot;3&quot; unique_id=&quot;10005&quot;&gt;&lt;property id=&quot;20148&quot; value=&quot;5&quot;/&gt;&lt;property id=&quot;20300&quot; value=&quot;Slide 2 - &amp;quot;Systemic Risk&amp;quot;&quot;/&gt;&lt;property id=&quot;20307&quot; value=&quot;258&quot;/&gt;&lt;/object&gt;&lt;object type=&quot;3&quot; unique_id=&quot;10006&quot;&gt;&lt;property id=&quot;20148&quot; value=&quot;5&quot;/&gt;&lt;property id=&quot;20300&quot; value=&quot;Slide 3 - &amp;quot;Intuition&amp;quot;&quot;/&gt;&lt;property id=&quot;20307&quot; value=&quot;296&quot;/&gt;&lt;/object&gt;&lt;object type=&quot;3&quot; unique_id=&quot;10007&quot;&gt;&lt;property id=&quot;20148&quot; value=&quot;5&quot;/&gt;&lt;property id=&quot;20300&quot; value=&quot;Slide 4 - &amp;quot;Intuition&amp;quot;&quot;/&gt;&lt;property id=&quot;20307&quot; value=&quot;259&quot;/&gt;&lt;/object&gt;&lt;object type=&quot;3&quot; unique_id=&quot;10008&quot;&gt;&lt;property id=&quot;20148&quot; value=&quot;5&quot;/&gt;&lt;property id=&quot;20300&quot; value=&quot;Slide 5 - &amp;quot;Intuition&amp;quot;&quot;/&gt;&lt;property id=&quot;20307&quot; value=&quot;297&quot;/&gt;&lt;/object&gt;&lt;object type=&quot;3&quot; unique_id=&quot;10009&quot;&gt;&lt;property id=&quot;20148&quot; value=&quot;5&quot;/&gt;&lt;property id=&quot;20300&quot; value=&quot;Slide 6 - &amp;quot;Intuition&amp;quot;&quot;/&gt;&lt;property id=&quot;20307&quot; value=&quot;298&quot;/&gt;&lt;/object&gt;&lt;object type=&quot;3&quot; unique_id=&quot;10010&quot;&gt;&lt;property id=&quot;20148&quot; value=&quot;5&quot;/&gt;&lt;property id=&quot;20300&quot; value=&quot;Slide 7 - &amp;quot;Intuition&amp;quot;&quot;/&gt;&lt;property id=&quot;20307&quot; value=&quot;299&quot;/&gt;&lt;/object&gt;&lt;object type=&quot;3&quot; unique_id=&quot;10011&quot;&gt;&lt;property id=&quot;20148&quot; value=&quot;5&quot;/&gt;&lt;property id=&quot;20300&quot; value=&quot;Slide 8 - &amp;quot;Intuition&amp;quot;&quot;/&gt;&lt;property id=&quot;20307&quot; value=&quot;300&quot;/&gt;&lt;/object&gt;&lt;object type=&quot;3&quot; unique_id=&quot;10012&quot;&gt;&lt;property id=&quot;20148&quot; value=&quot;5&quot;/&gt;&lt;property id=&quot;20300&quot; value=&quot;Slide 9 - &amp;quot;What this framework delivers&amp;quot;&quot;/&gt;&lt;property id=&quot;20307&quot; value=&quot;267&quot;/&gt;&lt;/object&gt;&lt;object type=&quot;3&quot; unique_id=&quot;10013&quot;&gt;&lt;property id=&quot;20148&quot; value=&quot;5&quot;/&gt;&lt;property id=&quot;20300&quot; value=&quot;Slide 10 - &amp;quot;3 Ingredients needed / Assumptions&amp;quot;&quot;/&gt;&lt;property id=&quot;20307&quot; value=&quot;268&quot;/&gt;&lt;/object&gt;&lt;object type=&quot;3&quot; unique_id=&quot;10014&quot;&gt;&lt;property id=&quot;20148&quot; value=&quot;5&quot;/&gt;&lt;property id=&quot;20300&quot; value=&quot;Slide 11 - &amp;quot;Framework: 3 steps&amp;quot;&quot;/&gt;&lt;property id=&quot;20307&quot; value=&quot;270&quot;/&gt;&lt;/object&gt;&lt;object type=&quot;3&quot; unique_id=&quot;10015&quot;&gt;&lt;property id=&quot;20148&quot; value=&quot;5&quot;/&gt;&lt;property id=&quot;20300&quot; value=&quot;Slide 12 - &amp;quot;Notation&amp;quot;&quot;/&gt;&lt;property id=&quot;20307&quot; value=&quot;271&quot;/&gt;&lt;/object&gt;&lt;object type=&quot;3&quot; unique_id=&quot;10016&quot;&gt;&lt;property id=&quot;20148&quot; value=&quot;5&quot;/&gt;&lt;property id=&quot;20300&quot; value=&quot;Slide 13 - &amp;quot;Step #1: from Asset shocks to Bank assets&amp;quot;&quot;/&gt;&lt;property id=&quot;20307&quot; value=&quot;302&quot;/&gt;&lt;/object&gt;&lt;object type=&quot;3&quot; unique_id=&quot;10017&quot;&gt;&lt;property id=&quot;20148&quot; value=&quot;5&quot;/&gt;&lt;property id=&quot;20300&quot; value=&quot;Slide 14 - &amp;quot;Step #2: from bank shocks to fire sales&amp;quot;&quot;/&gt;&lt;property id=&quot;20307&quot; value=&quot;272&quot;/&gt;&lt;/object&gt;&lt;object type=&quot;3&quot; unique_id=&quot;10018&quot;&gt;&lt;property id=&quot;20148&quot; value=&quot;5&quot;/&gt;&lt;property id=&quot;20300&quot; value=&quot;Slide 15 - &amp;quot;Step #3: from assets sales to bank returns&amp;quot;&quot;/&gt;&lt;property id=&quot;20307&quot; value=&quot;273&quot;/&gt;&lt;/object&gt;&lt;object type=&quot;3&quot; unique_id=&quot;10019&quot;&gt;&lt;property id=&quot;20148&quot; value=&quot;5&quot;/&gt;&lt;property id=&quot;20300&quot; value=&quot;Slide 16 - &amp;quot;Combining the two last steps&amp;quot;&quot;/&gt;&lt;property id=&quot;20307&quot; value=&quot;274&quot;/&gt;&lt;/object&gt;&lt;object type=&quot;3&quot; unique_id=&quot;10020&quot;&gt;&lt;property id=&quot;20148&quot; value=&quot;5&quot;/&gt;&lt;property id=&quot;20300&quot; value=&quot;Slide 17 - &amp;quot;Aggregate Vulnerability&amp;quot;&quot;/&gt;&lt;property id=&quot;20307&quot; value=&quot;275&quot;/&gt;&lt;/object&gt;&lt;object type=&quot;3&quot; unique_id=&quot;10021&quot;&gt;&lt;property id=&quot;20148&quot; value=&quot;5&quot;/&gt;&lt;property id=&quot;20300&quot; value=&quot;Slide 18 - &amp;quot;Systemicness&amp;quot;&quot;/&gt;&lt;property id=&quot;20307&quot; value=&quot;276&quot;/&gt;&lt;/object&gt;&lt;object type=&quot;3&quot; unique_id=&quot;10022&quot;&gt;&lt;property id=&quot;20148&quot; value=&quot;5&quot;/&gt;&lt;property id=&quot;20300&quot; value=&quot;Slide 19 - &amp;quot;Vulnerability&amp;quot;&quot;/&gt;&lt;property id=&quot;20307&quot; value=&quot;277&quot;/&gt;&lt;/object&gt;&lt;object type=&quot;3&quot; unique_id=&quot;10023&quot;&gt;&lt;property id=&quot;20148&quot; value=&quot;5&quot;/&gt;&lt;property id=&quot;20300&quot; value=&quot;Slide 20 - &amp;quot;Cross-bank vulnerability&amp;quot;&quot;/&gt;&lt;property id=&quot;20307&quot; value=&quot;278&quot;/&gt;&lt;/object&gt;&lt;object type=&quot;3&quot; unique_id=&quot;10024&quot;&gt;&lt;property id=&quot;20148&quot; value=&quot;5&quot;/&gt;&lt;property id=&quot;20300&quot; value=&quot;Slide 21 - &amp;quot;Building intuition: diversification&amp;quot;&quot;/&gt;&lt;property id=&quot;20307&quot; value=&quot;312&quot;/&gt;&lt;/object&gt;&lt;object type=&quot;3&quot; unique_id=&quot;10025&quot;&gt;&lt;property id=&quot;20148&quot; value=&quot;5&quot;/&gt;&lt;property id=&quot;20300&quot; value=&quot;Slide 22 - &amp;quot;Systemic Intuition: slicing is neutral&amp;quot;&quot;/&gt;&lt;property id=&quot;20307&quot; value=&quot;314&quot;/&gt;&lt;/object&gt;&lt;object type=&quot;3&quot; unique_id=&quot;10026&quot;&gt;&lt;property id=&quot;20148&quot; value=&quot;5&quot;/&gt;&lt;property id=&quot;20300&quot; value=&quot;Slide 23 - &amp;quot;Systemic Intuition: mergers&amp;quot;&quot;/&gt;&lt;property id=&quot;20307&quot; value=&quot;313&quot;/&gt;&lt;/object&gt;&lt;object type=&quot;3&quot; unique_id=&quot;10027&quot;&gt;&lt;property id=&quot;20148&quot; value=&quot;5&quot;/&gt;&lt;property id=&quot;20300&quot; value=&quot;Slide 24 - &amp;quot;Applications-- Overview&amp;quot;&quot;/&gt;&lt;property id=&quot;20307&quot; value=&quot;281&quot;/&gt;&lt;/object&gt;&lt;object type=&quot;3&quot; unique_id=&quot;10028&quot;&gt;&lt;property id=&quot;20148&quot; value=&quot;5&quot;/&gt;&lt;property id=&quot;20300&quot; value=&quot;Slide 25 - &amp;quot;European Banks&amp;quot;&quot;/&gt;&lt;property id=&quot;20307&quot; value=&quot;288&quot;/&gt;&lt;/object&gt;&lt;object type=&quot;3&quot; unique_id=&quot;10029&quot;&gt;&lt;property id=&quot;20148&quot; value=&quot;5&quot;/&gt;&lt;property id=&quot;20300&quot; value=&quot;Slide 26 - &amp;quot;Validation: Explaining Stock Returns&amp;quot;&quot;/&gt;&lt;property id=&quot;20307&quot; value=&quot;290&quot;/&gt;&lt;/object&gt;&lt;object type=&quot;3&quot; unique_id=&quot;10030&quot;&gt;&lt;property id=&quot;20148&quot; value=&quot;5&quot;/&gt;&lt;property id=&quot;20300&quot; value=&quot;Slide 27 - &amp;quot;AV: Vulnerability ranking&amp;quot;&quot;/&gt;&lt;property id=&quot;20307&quot; value=&quot;291&quot;/&gt;&lt;/object&gt;&lt;object type=&quot;3&quot; unique_id=&quot;10031&quot;&gt;&lt;property id=&quot;20148&quot; value=&quot;5&quot;/&gt;&lt;property id=&quot;20300&quot; value=&quot;Slide 28 - &amp;quot;S(i): Systemicness&amp;quot;&quot;/&gt;&lt;property id=&quot;20307&quot; value=&quot;292&quot;/&gt;&lt;/object&gt;&lt;object type=&quot;3&quot; unique_id=&quot;10032&quot;&gt;&lt;property id=&quot;20148&quot; value=&quot;5&quot;/&gt;&lt;property id=&quot;20300&quot; value=&quot;Slide 29 - &amp;quot;Policy Interventions&amp;quot;&quot;/&gt;&lt;property id=&quot;20307&quot; value=&quot;293&quot;/&gt;&lt;/object&gt;&lt;object type=&quot;3&quot; unique_id=&quot;10033&quot;&gt;&lt;property id=&quot;20148&quot; value=&quot;5&quot;/&gt;&lt;property id=&quot;20300&quot; value=&quot;Slide 30 - &amp;quot;Optimal Equity Injections&amp;quot;&quot;/&gt;&lt;property id=&quot;20307&quot; value=&quot;294&quot;/&gt;&lt;/object&gt;&lt;object type=&quot;3&quot; unique_id=&quot;10034&quot;&gt;&lt;property id=&quot;20148&quot; value=&quot;5&quot;/&gt;&lt;property id=&quot;20300&quot; value=&quot;Slide 31 - &amp;quot;Summary&amp;quot;&quot;/&gt;&lt;property id=&quot;20307&quot; value=&quot;295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3515</TotalTime>
  <Words>1251</Words>
  <Application>Microsoft Office PowerPoint</Application>
  <PresentationFormat>On-screen Show (4:3)</PresentationFormat>
  <Paragraphs>388</Paragraphs>
  <Slides>31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Civil</vt:lpstr>
      <vt:lpstr>Equation</vt:lpstr>
      <vt:lpstr>Vulnerable Banks</vt:lpstr>
      <vt:lpstr>Systemic Risk</vt:lpstr>
      <vt:lpstr>Intuition</vt:lpstr>
      <vt:lpstr>Intuition</vt:lpstr>
      <vt:lpstr>Intuition</vt:lpstr>
      <vt:lpstr>Intuition</vt:lpstr>
      <vt:lpstr>Intuition</vt:lpstr>
      <vt:lpstr>Intuition</vt:lpstr>
      <vt:lpstr>What this framework delivers</vt:lpstr>
      <vt:lpstr>3 Ingredients needed / Assumptions</vt:lpstr>
      <vt:lpstr>Framework: 3 steps</vt:lpstr>
      <vt:lpstr>Notation</vt:lpstr>
      <vt:lpstr>Step #1: from Asset shocks to Bank assets</vt:lpstr>
      <vt:lpstr>Step #2: from bank shocks to fire sales</vt:lpstr>
      <vt:lpstr>Step #3: from assets sales to bank returns</vt:lpstr>
      <vt:lpstr>Combining the two last steps</vt:lpstr>
      <vt:lpstr>Aggregate Vulnerability</vt:lpstr>
      <vt:lpstr>Systemicness</vt:lpstr>
      <vt:lpstr>Vulnerability</vt:lpstr>
      <vt:lpstr>Cross-bank vulnerability</vt:lpstr>
      <vt:lpstr>Building intuition: diversification</vt:lpstr>
      <vt:lpstr>Systemic Intuition: slicing is neutral</vt:lpstr>
      <vt:lpstr>Systemic Intuition: mergers</vt:lpstr>
      <vt:lpstr>Applications-- Overview</vt:lpstr>
      <vt:lpstr>European Banks</vt:lpstr>
      <vt:lpstr>Validation: Explaining Stock Returns</vt:lpstr>
      <vt:lpstr>AV: Vulnerability ranking</vt:lpstr>
      <vt:lpstr>S(i): Systemicness</vt:lpstr>
      <vt:lpstr>Policy Interventions</vt:lpstr>
      <vt:lpstr>Optimal Equity Injections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Claire</dc:creator>
  <cp:lastModifiedBy>b1jxw11</cp:lastModifiedBy>
  <cp:revision>288</cp:revision>
  <dcterms:created xsi:type="dcterms:W3CDTF">2011-11-02T14:23:32Z</dcterms:created>
  <dcterms:modified xsi:type="dcterms:W3CDTF">2011-11-21T21:44:56Z</dcterms:modified>
</cp:coreProperties>
</file>