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9" r:id="rId3"/>
    <p:sldId id="261" r:id="rId4"/>
    <p:sldId id="260" r:id="rId5"/>
    <p:sldId id="267" r:id="rId6"/>
    <p:sldId id="257" r:id="rId7"/>
    <p:sldId id="275" r:id="rId8"/>
    <p:sldId id="262" r:id="rId9"/>
    <p:sldId id="263" r:id="rId10"/>
    <p:sldId id="264" r:id="rId11"/>
    <p:sldId id="265" r:id="rId12"/>
    <p:sldId id="259" r:id="rId13"/>
    <p:sldId id="279" r:id="rId14"/>
    <p:sldId id="276" r:id="rId1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ktors Stebunovs" initials="VS" lastIdx="1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78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475" cy="481046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064" y="0"/>
            <a:ext cx="3170475" cy="481046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3A18E70F-ED70-4FF4-B6D5-EE5A90D0BE64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56"/>
            <a:ext cx="3170475" cy="481045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064" y="9120156"/>
            <a:ext cx="3170475" cy="481045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2470E5AB-B5D9-41AF-8273-27792554739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81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r">
              <a:defRPr sz="1200"/>
            </a:lvl1pPr>
          </a:lstStyle>
          <a:p>
            <a:fld id="{72FAA2E0-5C9F-4D84-ACBE-D64B9E6CD7DF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6288" y="1200150"/>
            <a:ext cx="5762625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8" tIns="48329" rIns="96658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</p:spPr>
        <p:txBody>
          <a:bodyPr vert="horz" lIns="96658" tIns="48329" rIns="96658" bIns="4832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r">
              <a:defRPr sz="1200"/>
            </a:lvl1pPr>
          </a:lstStyle>
          <a:p>
            <a:fld id="{CD64C6A8-4704-47C9-9814-8F3AB83F178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41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4C6A8-4704-47C9-9814-8F3AB83F17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383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B3C4C-9930-42BE-BFEA-CF1B623B1432}" type="datetime1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08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390C-01F1-44D2-94FB-F2FAB7E5F047}" type="datetime1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280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660F-67E4-4E58-84A9-DEFD7AAD4611}" type="datetime1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2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7B32-AC9B-4AD4-9F23-6E937C1A31C6}" type="datetime1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87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8E2F-E3B5-42C7-A48C-27BB81B3FEDE}" type="datetime1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0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A32BD-CD2C-4C43-8765-3737A6F0A1BB}" type="datetime1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32EFB-41B1-4D8B-BF8F-5AB16694447A}" type="datetime1">
              <a:rPr lang="en-US" smtClean="0"/>
              <a:t>6/29/2017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57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496B-2A3A-4400-A8B6-996D2DBAA76E}" type="datetime1">
              <a:rPr lang="en-US" smtClean="0"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2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902A-3FF3-4AFB-929C-0B8CC99078E6}" type="datetime1">
              <a:rPr lang="en-US" smtClean="0"/>
              <a:t>6/29/2017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65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52CC-4AC2-4BD4-B440-F217F6F5123D}" type="datetime1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75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A78A-FA4B-4D03-A31F-60FE2B886098}" type="datetime1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8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4D092-F958-4EB3-B6A3-3D368E64BCC8}" type="datetime1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692FB-E1F6-4BAC-BAA8-082CFB963C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5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123153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+mn-lt"/>
              </a:rPr>
              <a:t>Financial institutions’ business models and the global transmission of monetary policy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181221"/>
              </p:ext>
            </p:extLst>
          </p:nvPr>
        </p:nvGraphicFramePr>
        <p:xfrm>
          <a:off x="3800472" y="3314847"/>
          <a:ext cx="4591052" cy="1145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5526"/>
                <a:gridCol w="2295526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Banco de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Espana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73025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3000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 Financial Stability Board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73025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De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Nederlandsche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Bank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73025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3000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 University of Groningen 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73025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300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Federal Reserve Board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73025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30000" dirty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CESifo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73025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3000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 VU University Amsterdam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73025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30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73025"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392388" y="2501412"/>
            <a:ext cx="7407221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Isabel </a:t>
            </a:r>
            <a:r>
              <a:rPr kumimoji="0" lang="en-US" alt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Argimon</a:t>
            </a:r>
            <a:r>
              <a:rPr kumimoji="0" lang="en-US" altLang="en-US" sz="200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Clemens </a:t>
            </a:r>
            <a:r>
              <a:rPr kumimoji="0" lang="en-US" alt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Bonner</a:t>
            </a:r>
            <a:r>
              <a:rPr kumimoji="0" lang="en-US" altLang="en-US" sz="200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b,d</a:t>
            </a: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Ricardo </a:t>
            </a:r>
            <a:r>
              <a:rPr kumimoji="0" lang="en-US" alt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Correa</a:t>
            </a:r>
            <a:r>
              <a:rPr kumimoji="0" lang="en-US" altLang="en-US" sz="200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Patty </a:t>
            </a:r>
            <a:r>
              <a:rPr kumimoji="0" lang="en-US" alt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Duijm</a:t>
            </a:r>
            <a:r>
              <a:rPr kumimoji="0" lang="en-US" altLang="en-US" sz="200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kumimoji="0" lang="en-US" alt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Jon </a:t>
            </a:r>
            <a:r>
              <a:rPr kumimoji="0" lang="en-US" alt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Frost</a:t>
            </a:r>
            <a:r>
              <a:rPr kumimoji="0" lang="en-US" altLang="en-US" sz="200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b,d,e</a:t>
            </a: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Jakob</a:t>
            </a: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kumimoji="0" lang="en-US" alt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Haan</a:t>
            </a:r>
            <a:r>
              <a:rPr kumimoji="0" lang="en-US" altLang="en-US" sz="200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b,f,g</a:t>
            </a: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Leo de </a:t>
            </a:r>
            <a:r>
              <a:rPr kumimoji="0" lang="en-US" alt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Haan</a:t>
            </a:r>
            <a:r>
              <a:rPr kumimoji="0" lang="en-US" altLang="en-US" sz="200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and Viktors </a:t>
            </a:r>
            <a:r>
              <a:rPr kumimoji="0" lang="en-US" alt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Stebunovs</a:t>
            </a:r>
            <a:r>
              <a:rPr kumimoji="0" lang="en-US" altLang="en-US" sz="200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kumimoji="0" lang="en-US" alt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84847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GLOBAL FINANCIAL LINKAGES AND MONETARY </a:t>
            </a:r>
            <a:r>
              <a:rPr lang="en-US" sz="2000" dirty="0" smtClean="0"/>
              <a:t>POLICY TRANSMISSION</a:t>
            </a:r>
          </a:p>
          <a:p>
            <a:pPr algn="ctr"/>
            <a:r>
              <a:rPr lang="en-US" sz="2000" dirty="0" smtClean="0"/>
              <a:t>June 30, 2017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08728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views expressed in this paper are the responsibility of the authors and not of </a:t>
            </a:r>
            <a:r>
              <a:rPr lang="en-US" dirty="0" smtClean="0"/>
              <a:t>the institutions that they are affiliated with.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92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10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0070C0"/>
                </a:solidFill>
              </a:rPr>
              <a:t>Business models for international lending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6000" y="1325563"/>
            <a:ext cx="6720000" cy="36700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709863" y="5138908"/>
            <a:ext cx="11044601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Multinational Dutch banks increase private foreign-office claims as home MP tightens</a:t>
            </a:r>
          </a:p>
          <a:p>
            <a:r>
              <a:rPr lang="en-US" sz="2200" dirty="0" smtClean="0"/>
              <a:t>Multinational Spanish banks increase private cross-border claims as policy tightens, tilting the compositions of their assets towards foreign claims</a:t>
            </a:r>
          </a:p>
          <a:p>
            <a:pPr lvl="1"/>
            <a:r>
              <a:rPr lang="en-US" sz="2200" dirty="0" smtClean="0"/>
              <a:t>Complement to the activities conducted in foreign offices?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84568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Insurance companies and pension funds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11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1000" y="1325563"/>
            <a:ext cx="7710000" cy="36300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985684" y="5172999"/>
            <a:ext cx="10515600" cy="15484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Insurance companies and pension funds react less to monetary policy changes </a:t>
            </a:r>
          </a:p>
          <a:p>
            <a:r>
              <a:rPr lang="en-US" sz="2200" dirty="0" smtClean="0"/>
              <a:t>Size matters: Larger insurers and funds offset the direct effect of monetary policy on private foreign claims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44918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Conclusions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>
            <a:noAutofit/>
          </a:bodyPr>
          <a:lstStyle/>
          <a:p>
            <a:r>
              <a:rPr lang="en-US" sz="2200" dirty="0" smtClean="0"/>
              <a:t>Compare transmission across banking systems, within banking systems, and across types of financial intermediaries</a:t>
            </a:r>
          </a:p>
          <a:p>
            <a:r>
              <a:rPr lang="en-US" sz="2200" dirty="0" smtClean="0"/>
              <a:t>Among the systems, U.S</a:t>
            </a:r>
            <a:r>
              <a:rPr lang="en-US" sz="2200" dirty="0"/>
              <a:t>. </a:t>
            </a:r>
            <a:r>
              <a:rPr lang="en-US" sz="2200" dirty="0" smtClean="0"/>
              <a:t>banks are </a:t>
            </a:r>
            <a:r>
              <a:rPr lang="en-US" sz="2200" dirty="0"/>
              <a:t>more sensitive to </a:t>
            </a:r>
            <a:r>
              <a:rPr lang="en-US" sz="2200" dirty="0" smtClean="0"/>
              <a:t>home MP changes</a:t>
            </a:r>
          </a:p>
          <a:p>
            <a:r>
              <a:rPr lang="en-US" sz="2200" dirty="0" smtClean="0"/>
              <a:t>Within </a:t>
            </a:r>
            <a:r>
              <a:rPr lang="en-US" sz="2200" dirty="0"/>
              <a:t>banking </a:t>
            </a:r>
            <a:r>
              <a:rPr lang="en-US" sz="2200" dirty="0" smtClean="0"/>
              <a:t>systems, these channels operate</a:t>
            </a:r>
          </a:p>
          <a:p>
            <a:pPr lvl="1"/>
            <a:r>
              <a:rPr lang="en-US" sz="2200" dirty="0" smtClean="0"/>
              <a:t>Lending: Total assets: Positive conditional effect, overall effect not clear</a:t>
            </a:r>
          </a:p>
          <a:p>
            <a:pPr lvl="1"/>
            <a:r>
              <a:rPr lang="en-US" sz="2200" dirty="0" smtClean="0"/>
              <a:t>Portfolio: Tier 1 leverage: Dutch and U.S</a:t>
            </a:r>
            <a:r>
              <a:rPr lang="en-US" sz="2200" dirty="0"/>
              <a:t>. banks with lower capital levels increase </a:t>
            </a:r>
            <a:r>
              <a:rPr lang="en-US" sz="2200" dirty="0" smtClean="0"/>
              <a:t>private foreign </a:t>
            </a:r>
            <a:r>
              <a:rPr lang="en-US" sz="2200" dirty="0"/>
              <a:t>claims as </a:t>
            </a:r>
            <a:r>
              <a:rPr lang="en-US" sz="2200" dirty="0" smtClean="0"/>
              <a:t>home policy tightens, but not Spanish banks</a:t>
            </a:r>
          </a:p>
          <a:p>
            <a:pPr lvl="1"/>
            <a:r>
              <a:rPr lang="en-US" sz="2200" dirty="0" smtClean="0"/>
              <a:t>International lending:  Multinational Dutch and Spanish banks adjust private foreign claims, but not multinational U.S. banks</a:t>
            </a:r>
            <a:endParaRPr lang="en-US" sz="2200" dirty="0"/>
          </a:p>
          <a:p>
            <a:r>
              <a:rPr lang="en-US" sz="2200" dirty="0" smtClean="0"/>
              <a:t>Across types, insurers </a:t>
            </a:r>
            <a:r>
              <a:rPr lang="en-US" sz="2200" dirty="0"/>
              <a:t>and pension funds react less to </a:t>
            </a:r>
            <a:r>
              <a:rPr lang="en-US" sz="2200" smtClean="0"/>
              <a:t>home MP </a:t>
            </a:r>
            <a:r>
              <a:rPr lang="en-US" sz="2200" dirty="0"/>
              <a:t>changes </a:t>
            </a:r>
          </a:p>
          <a:p>
            <a:pPr lvl="1"/>
            <a:r>
              <a:rPr lang="en-US" sz="2200" dirty="0" smtClean="0"/>
              <a:t>Larger </a:t>
            </a:r>
            <a:r>
              <a:rPr lang="en-US" sz="2200" dirty="0"/>
              <a:t>insurers and funds </a:t>
            </a:r>
            <a:r>
              <a:rPr lang="en-US" sz="2200" dirty="0" smtClean="0"/>
              <a:t>offset </a:t>
            </a:r>
            <a:r>
              <a:rPr lang="en-US" sz="2200" dirty="0"/>
              <a:t>the </a:t>
            </a:r>
            <a:r>
              <a:rPr lang="en-US" sz="2200" dirty="0" smtClean="0"/>
              <a:t>direct effect </a:t>
            </a:r>
            <a:r>
              <a:rPr lang="en-US" sz="2200" dirty="0"/>
              <a:t>of </a:t>
            </a:r>
            <a:r>
              <a:rPr lang="en-US" sz="2200" dirty="0" smtClean="0"/>
              <a:t>MP on private foreign claims</a:t>
            </a:r>
            <a:endParaRPr lang="en-US" sz="2200" dirty="0"/>
          </a:p>
          <a:p>
            <a:r>
              <a:rPr lang="en-US" sz="2200" dirty="0"/>
              <a:t>Policymakers </a:t>
            </a:r>
            <a:r>
              <a:rPr lang="en-US" sz="2200" dirty="0" smtClean="0"/>
              <a:t>can </a:t>
            </a:r>
            <a:r>
              <a:rPr lang="en-US" sz="2200" dirty="0"/>
              <a:t>assess whether the structure of certain financial systems are more or less conducive to </a:t>
            </a:r>
            <a:r>
              <a:rPr lang="en-US" sz="2200" dirty="0" smtClean="0"/>
              <a:t>spillovers </a:t>
            </a:r>
            <a:r>
              <a:rPr lang="en-US" sz="2200" dirty="0"/>
              <a:t>into other countries</a:t>
            </a:r>
          </a:p>
          <a:p>
            <a:pPr marL="457200" lvl="1" indent="0">
              <a:buNone/>
            </a:pPr>
            <a:endParaRPr lang="en-US" sz="2200" dirty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09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Back-up slides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10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Total effect = Direct effect + Conditional effect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2359876"/>
              </a:xfrm>
            </p:spPr>
            <p:txBody>
              <a:bodyPr/>
              <a:lstStyle/>
              <a:p>
                <a:r>
                  <a:rPr lang="en-US" sz="2200" dirty="0" smtClean="0"/>
                  <a:t>Too many coefficients of interest, focus on the total effect of MP changes on international lending conditional on a channel</a:t>
                </a:r>
              </a:p>
              <a:p>
                <a:endParaRPr lang="en-US" sz="22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𝜕</m:t>
                      </m:r>
                      <m:r>
                        <a:rPr lang="en-US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𝜕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𝑀𝑃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sup>
                        <m:e>
                          <m:d>
                            <m:dPr>
                              <m:ctrlPr>
                                <a:rPr lang="en-US" sz="2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sz="2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200" i="1">
                                      <a:latin typeface="Cambria Math" panose="02040503050406030204" pitchFamily="18" charset="0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1,</m:t>
                                  </m:r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l-GR" sz="22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200" i="1">
                                      <a:latin typeface="Cambria Math" panose="02040503050406030204" pitchFamily="18" charset="0"/>
                                    </a:rPr>
                                    <m:t>α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2,</m:t>
                                  </m:r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l-GR" sz="2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𝐶h𝑎𝑛𝑛𝑒𝑙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𝑜𝑟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𝐷𝑒𝑐𝑒𝑛𝑡𝑟𝑎𝑙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2359876"/>
              </a:xfrm>
              <a:blipFill rotWithShape="0">
                <a:blip r:embed="rId2"/>
                <a:stretch>
                  <a:fillRect l="-696" t="-30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38200" y="4006391"/>
                <a:ext cx="10181734" cy="1785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/>
                  <a:t>Note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000" i="1">
                            <a:latin typeface="Cambria Math" panose="02040503050406030204" pitchFamily="18" charset="0"/>
                          </a:rPr>
                          <m:t>α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200" dirty="0" smtClean="0"/>
                  <a:t>s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000" i="1">
                            <a:latin typeface="Cambria Math" panose="02040503050406030204" pitchFamily="18" charset="0"/>
                          </a:rPr>
                          <m:t>α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200" dirty="0" smtClean="0"/>
                  <a:t>s may have opposite signs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/>
                  <a:t>Evaluate the total effects for each banking system conditional on 25</a:t>
                </a:r>
                <a:r>
                  <a:rPr lang="en-US" sz="2200" baseline="30000" dirty="0" smtClean="0"/>
                  <a:t>th</a:t>
                </a:r>
                <a:r>
                  <a:rPr lang="en-US" sz="2200" dirty="0" smtClean="0"/>
                  <a:t>, 50</a:t>
                </a:r>
                <a:r>
                  <a:rPr lang="en-US" sz="2200" baseline="30000" dirty="0" smtClean="0"/>
                  <a:t>th</a:t>
                </a:r>
                <a:r>
                  <a:rPr lang="en-US" sz="2200" dirty="0" smtClean="0"/>
                  <a:t>, and 75</a:t>
                </a:r>
                <a:r>
                  <a:rPr lang="en-US" sz="2200" baseline="30000" dirty="0" smtClean="0"/>
                  <a:t>th</a:t>
                </a:r>
                <a:r>
                  <a:rPr lang="en-US" sz="2200" dirty="0" smtClean="0"/>
                  <a:t> percentiles of a given channel variable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/>
                  <a:t>Approach highlights heterogeneity across systems and within systems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/>
                  <a:t>Similar exercise for Dutch insurance companies and pension funds</a:t>
                </a:r>
                <a:endParaRPr lang="en-US" sz="2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006391"/>
                <a:ext cx="10181734" cy="1785104"/>
              </a:xfrm>
              <a:prstGeom prst="rect">
                <a:avLst/>
              </a:prstGeom>
              <a:blipFill rotWithShape="0">
                <a:blip r:embed="rId3"/>
                <a:stretch>
                  <a:fillRect l="-719" t="-2389" b="-6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5224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Introduction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5550"/>
            <a:ext cx="10515600" cy="5130800"/>
          </a:xfrm>
        </p:spPr>
        <p:txBody>
          <a:bodyPr>
            <a:normAutofit/>
          </a:bodyPr>
          <a:lstStyle/>
          <a:p>
            <a:r>
              <a:rPr lang="en-US" sz="2400" dirty="0"/>
              <a:t>Financial institutions </a:t>
            </a:r>
            <a:r>
              <a:rPr lang="en-US" sz="2400" dirty="0" smtClean="0"/>
              <a:t>transmit monetary policy to the real economy </a:t>
            </a:r>
          </a:p>
          <a:p>
            <a:r>
              <a:rPr lang="en-US" sz="2400" dirty="0" smtClean="0"/>
              <a:t>As they have increased </a:t>
            </a:r>
            <a:r>
              <a:rPr lang="en-US" sz="2400" dirty="0"/>
              <a:t>their global </a:t>
            </a:r>
            <a:r>
              <a:rPr lang="en-US" sz="2400" dirty="0" smtClean="0"/>
              <a:t>reach, they may transmit monetary policy (MP) internationally—from their home countries to other countries</a:t>
            </a:r>
          </a:p>
          <a:p>
            <a:r>
              <a:rPr lang="en-US" sz="2400" dirty="0" smtClean="0"/>
              <a:t>Study such </a:t>
            </a:r>
            <a:r>
              <a:rPr lang="en-US" sz="2400" dirty="0"/>
              <a:t>international transmission </a:t>
            </a:r>
            <a:r>
              <a:rPr lang="en-US" sz="2400" dirty="0" smtClean="0"/>
              <a:t>conditional on global </a:t>
            </a:r>
            <a:r>
              <a:rPr lang="en-US" sz="2400" dirty="0"/>
              <a:t>financial institutions’ business </a:t>
            </a:r>
            <a:r>
              <a:rPr lang="en-US" sz="2400" dirty="0" smtClean="0"/>
              <a:t>models</a:t>
            </a:r>
          </a:p>
          <a:p>
            <a:r>
              <a:rPr lang="en-US" sz="2400" dirty="0" smtClean="0"/>
              <a:t>Confidential supervisory data </a:t>
            </a:r>
            <a:r>
              <a:rPr lang="en-US" sz="2400" dirty="0"/>
              <a:t>for banks </a:t>
            </a:r>
            <a:r>
              <a:rPr lang="en-US" sz="2400" dirty="0" smtClean="0"/>
              <a:t>from three </a:t>
            </a:r>
            <a:r>
              <a:rPr lang="en-US" sz="2400" dirty="0"/>
              <a:t>structurally different </a:t>
            </a:r>
            <a:r>
              <a:rPr lang="en-US" sz="2400" dirty="0" smtClean="0"/>
              <a:t>systems—Dutch, Spanish, and U.S.—and </a:t>
            </a:r>
            <a:r>
              <a:rPr lang="en-US" sz="2400" dirty="0"/>
              <a:t>for </a:t>
            </a:r>
            <a:r>
              <a:rPr lang="en-US" sz="2400" dirty="0" smtClean="0"/>
              <a:t>Dutch insurance </a:t>
            </a:r>
            <a:r>
              <a:rPr lang="en-US" sz="2400" dirty="0"/>
              <a:t>companies and pension funds </a:t>
            </a:r>
            <a:endParaRPr lang="en-US" sz="2400" dirty="0" smtClean="0"/>
          </a:p>
          <a:p>
            <a:r>
              <a:rPr lang="en-US" sz="2400" dirty="0" smtClean="0"/>
              <a:t>A </a:t>
            </a:r>
            <a:r>
              <a:rPr lang="en-US" sz="2400" dirty="0"/>
              <a:t>unique perspective on the role of business models in </a:t>
            </a:r>
            <a:r>
              <a:rPr lang="en-US" sz="2400" dirty="0" smtClean="0"/>
              <a:t>international transmission</a:t>
            </a:r>
          </a:p>
          <a:p>
            <a:pPr lvl="1"/>
            <a:r>
              <a:rPr lang="en-US" dirty="0" smtClean="0"/>
              <a:t>Across banking systems</a:t>
            </a:r>
          </a:p>
          <a:p>
            <a:pPr lvl="1"/>
            <a:r>
              <a:rPr lang="en-US" dirty="0" smtClean="0"/>
              <a:t>Within banking systems</a:t>
            </a:r>
          </a:p>
          <a:p>
            <a:pPr lvl="1"/>
            <a:r>
              <a:rPr lang="en-US" dirty="0" smtClean="0"/>
              <a:t>Across types of financial intermediaries</a:t>
            </a:r>
            <a:endParaRPr lang="en-US" dirty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9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Dutch, Spanish, and U.S. banks’ foreign claims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3</a:t>
            </a:fld>
            <a:endParaRPr lang="en-US"/>
          </a:p>
        </p:txBody>
      </p:sp>
      <p:pic>
        <p:nvPicPr>
          <p:cNvPr id="7" name="Content Placeholder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867761"/>
            <a:ext cx="5365714" cy="2853714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798013" y="1190379"/>
            <a:ext cx="5344286" cy="2856857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8571" y="1029431"/>
            <a:ext cx="5357143" cy="286314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252248" y="1589513"/>
            <a:ext cx="62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118094" y="1589513"/>
            <a:ext cx="62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34446" y="4552673"/>
            <a:ext cx="62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U.S.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47152" y="4304215"/>
            <a:ext cx="632801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Three banking systems have sizeable foreign claims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For Spanish system, local office claims dominate cross-border claims by a huge margin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In contrast, for U.S. system, cross-border claims dominate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Dutch system falls in between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3587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Business models cover the entire spectrum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807" y="5807893"/>
            <a:ext cx="6460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Note: Intragroup funding is the share of total foreign intragroup liabilities to total liabilities. </a:t>
            </a:r>
            <a:r>
              <a:rPr lang="en-US" sz="1200" dirty="0" smtClean="0"/>
              <a:t>Local </a:t>
            </a:r>
            <a:r>
              <a:rPr lang="en-US" sz="1200" dirty="0"/>
              <a:t>intermediation is the minima of local assets and local liabilities for each counterparty country summed over all counterparties and then divided by total foreign claims</a:t>
            </a:r>
            <a:r>
              <a:rPr lang="en-US" sz="1200" dirty="0" smtClean="0"/>
              <a:t>.</a:t>
            </a:r>
            <a:endParaRPr lang="en-US" sz="1200" dirty="0"/>
          </a:p>
          <a:p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697281" y="1255634"/>
            <a:ext cx="509710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Two-way comparison at a system level using BIS data: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Spanish system: Less intragroup funding, more local claims/liabilities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Dutch and U.S. systems: Changed over time, U.S. model is opposite of the Spanish, Dutch model in between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Here: One-way comparison at a bank level using supervisory data: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“International banks” lend to foreign residents from head offices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“Multinational” banks from foreign offices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4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4" y="1030750"/>
            <a:ext cx="6584857" cy="477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3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547842"/>
            <a:ext cx="4961905" cy="3009524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98503" y="1359536"/>
            <a:ext cx="5228571" cy="31619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Dutch insurers &amp; pension funds’ cross-border claims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77290" y="1363176"/>
            <a:ext cx="155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Insurers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33852" y="149974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Pension funds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5336" y="4846320"/>
            <a:ext cx="101701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Insurance companies and pension funds sector is smaller </a:t>
            </a:r>
            <a:r>
              <a:rPr lang="en-US" sz="2200" dirty="0"/>
              <a:t>than the </a:t>
            </a:r>
            <a:r>
              <a:rPr lang="en-US" sz="2200" dirty="0" smtClean="0"/>
              <a:t>banking sector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Pension </a:t>
            </a:r>
            <a:r>
              <a:rPr lang="en-US" sz="2200" dirty="0"/>
              <a:t>funds are </a:t>
            </a:r>
            <a:r>
              <a:rPr lang="en-US" sz="2200" dirty="0" smtClean="0"/>
              <a:t>x2 larger than insurance companies, </a:t>
            </a:r>
            <a:r>
              <a:rPr lang="en-US" sz="2200" dirty="0"/>
              <a:t>lend more </a:t>
            </a:r>
            <a:r>
              <a:rPr lang="en-US" sz="2200" dirty="0" smtClean="0"/>
              <a:t>internationally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Lend to </a:t>
            </a:r>
            <a:r>
              <a:rPr lang="en-US" sz="2200" dirty="0"/>
              <a:t>foreign residents from head offices</a:t>
            </a:r>
          </a:p>
        </p:txBody>
      </p:sp>
    </p:spTree>
    <p:extLst>
      <p:ext uri="{BB962C8B-B14F-4D97-AF65-F5344CB8AC3E}">
        <p14:creationId xmlns:p14="http://schemas.microsoft.com/office/powerpoint/2010/main" val="1251007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1667" y="1043848"/>
                <a:ext cx="10828664" cy="5594218"/>
              </a:xfrm>
            </p:spPr>
            <p:txBody>
              <a:bodyPr>
                <a:normAutofit/>
              </a:bodyPr>
              <a:lstStyle/>
              <a:p>
                <a:r>
                  <a:rPr lang="en-US" sz="2200" dirty="0"/>
                  <a:t>Q</a:t>
                </a:r>
                <a:r>
                  <a:rPr lang="en-US" sz="2200" dirty="0" smtClean="0"/>
                  <a:t>uarterly data beginning 2000, with over 25 banks in each system, cannot </a:t>
                </a:r>
                <a:r>
                  <a:rPr lang="en-US" sz="2200" dirty="0"/>
                  <a:t>combine </a:t>
                </a:r>
                <a:r>
                  <a:rPr lang="en-US" sz="2200" dirty="0" smtClean="0"/>
                  <a:t>systems</a:t>
                </a:r>
              </a:p>
              <a:p>
                <a:r>
                  <a:rPr lang="en-US" sz="2200" dirty="0" smtClean="0"/>
                  <a:t>Effect of a change in home country policy rates (</a:t>
                </a:r>
                <a:r>
                  <a:rPr lang="en-US" sz="2200" i="1" dirty="0" err="1"/>
                  <a:t>ΔMP</a:t>
                </a:r>
                <a:r>
                  <a:rPr lang="en-US" sz="2200" i="1" baseline="30000" dirty="0" err="1"/>
                  <a:t>domestic</a:t>
                </a:r>
                <a:r>
                  <a:rPr lang="en-US" sz="2200" dirty="0" smtClean="0"/>
                  <a:t>) on growth of foreign </a:t>
                </a:r>
                <a:r>
                  <a:rPr lang="en-US" sz="2200" dirty="0"/>
                  <a:t>claims </a:t>
                </a:r>
                <a:r>
                  <a:rPr lang="en-US" sz="2200" dirty="0" smtClean="0"/>
                  <a:t>of each bank on each host country (</a:t>
                </a:r>
                <a:r>
                  <a:rPr lang="en-US" sz="2200" i="1" dirty="0" err="1" smtClean="0"/>
                  <a:t>ΔY</a:t>
                </a:r>
                <a:r>
                  <a:rPr lang="en-US" sz="2200" i="1" baseline="-25000" dirty="0" err="1" smtClean="0"/>
                  <a:t>b,j</a:t>
                </a:r>
                <a:r>
                  <a:rPr lang="en-US" sz="2200" dirty="0" smtClean="0"/>
                  <a:t>) (baseline)</a:t>
                </a:r>
              </a:p>
              <a:p>
                <a:endParaRPr lang="en-US" sz="2200" dirty="0"/>
              </a:p>
              <a:p>
                <a:endParaRPr lang="en-US" sz="2200" dirty="0" smtClean="0"/>
              </a:p>
              <a:p>
                <a:endParaRPr lang="en-US" sz="2200" dirty="0"/>
              </a:p>
              <a:p>
                <a:r>
                  <a:rPr lang="en-US" sz="2200" dirty="0" smtClean="0"/>
                  <a:t>Identify </a:t>
                </a:r>
                <a:r>
                  <a:rPr lang="en-US" sz="2200" dirty="0"/>
                  <a:t>channels of </a:t>
                </a:r>
                <a:r>
                  <a:rPr lang="en-US" sz="2200" dirty="0" smtClean="0"/>
                  <a:t>transmission through </a:t>
                </a:r>
                <a:r>
                  <a:rPr lang="en-US" sz="2200" dirty="0"/>
                  <a:t>variation across banks within a </a:t>
                </a:r>
                <a:r>
                  <a:rPr lang="en-US" sz="2200" dirty="0" smtClean="0"/>
                  <a:t>system</a:t>
                </a:r>
              </a:p>
              <a:p>
                <a:endParaRPr lang="en-US" sz="2200" dirty="0"/>
              </a:p>
              <a:p>
                <a:endParaRPr lang="en-US" sz="2200" dirty="0" smtClean="0"/>
              </a:p>
              <a:p>
                <a:endParaRPr lang="en-US" sz="2200" dirty="0"/>
              </a:p>
              <a:p>
                <a:r>
                  <a:rPr lang="en-US" sz="2200" dirty="0" smtClean="0"/>
                  <a:t>α</a:t>
                </a:r>
                <a:r>
                  <a:rPr lang="en-US" sz="2200" baseline="-25000" dirty="0" smtClean="0"/>
                  <a:t>1</a:t>
                </a:r>
                <a:r>
                  <a:rPr lang="en-US" sz="2200" dirty="0" smtClean="0"/>
                  <a:t>s the </a:t>
                </a:r>
                <a:r>
                  <a:rPr lang="en-US" sz="2200" dirty="0"/>
                  <a:t>direct, system-specific effect and α</a:t>
                </a:r>
                <a:r>
                  <a:rPr lang="en-US" sz="2200" baseline="-25000" dirty="0"/>
                  <a:t>2</a:t>
                </a:r>
                <a:r>
                  <a:rPr lang="en-US" sz="2200" dirty="0"/>
                  <a:t>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200" i="1" dirty="0"/>
                          <m:t>Channel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200" dirty="0"/>
                  <a:t>s the differential effect conditional on a bank’s </a:t>
                </a:r>
                <a:r>
                  <a:rPr lang="en-US" sz="2200" dirty="0" smtClean="0"/>
                  <a:t>characteristic, total effect evaluated at different percentiles</a:t>
                </a:r>
              </a:p>
              <a:p>
                <a:r>
                  <a:rPr lang="en-US" sz="2200" dirty="0"/>
                  <a:t>Channels: </a:t>
                </a:r>
                <a:r>
                  <a:rPr lang="en-US" sz="2200" dirty="0" smtClean="0"/>
                  <a:t>Bank </a:t>
                </a:r>
                <a:r>
                  <a:rPr lang="en-US" sz="2200" dirty="0"/>
                  <a:t>lending (</a:t>
                </a:r>
                <a:r>
                  <a:rPr lang="en-US" sz="2200" dirty="0" smtClean="0"/>
                  <a:t>liquidity, size), portfolio </a:t>
                </a:r>
                <a:r>
                  <a:rPr lang="en-US" sz="2200" dirty="0"/>
                  <a:t>(</a:t>
                </a:r>
                <a:r>
                  <a:rPr lang="en-US" sz="2200" dirty="0" smtClean="0"/>
                  <a:t>capital, asset compositions), and international lending model (bank rather than bank-country specific)</a:t>
                </a:r>
              </a:p>
              <a:p>
                <a:pPr marL="0" indent="0">
                  <a:buNone/>
                </a:pPr>
                <a:endParaRPr lang="en-US" sz="2200" dirty="0"/>
              </a:p>
              <a:p>
                <a:endParaRPr lang="en-US" sz="2200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i="1" dirty="0" smtClean="0"/>
              </a:p>
              <a:p>
                <a:endParaRPr lang="en-US" i="1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1667" y="1043848"/>
                <a:ext cx="10828664" cy="5594218"/>
              </a:xfrm>
              <a:blipFill rotWithShape="0">
                <a:blip r:embed="rId2"/>
                <a:stretch>
                  <a:fillRect l="-676" t="-1416" r="-450" b="-2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Baseline and channel regressions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7914" y="2185488"/>
            <a:ext cx="8254286" cy="1324762"/>
          </a:xfrm>
          <a:prstGeom prst="rect">
            <a:avLst/>
          </a:prstGeom>
        </p:spPr>
      </p:pic>
      <p:pic>
        <p:nvPicPr>
          <p:cNvPr id="7" name="Content Placeholder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7428" y="3830739"/>
            <a:ext cx="9617143" cy="137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79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8200" y="1494393"/>
            <a:ext cx="1075372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836"/>
            <a:ext cx="121920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Estimated regressions for banks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303461"/>
              </p:ext>
            </p:extLst>
          </p:nvPr>
        </p:nvGraphicFramePr>
        <p:xfrm>
          <a:off x="838200" y="1411046"/>
          <a:ext cx="10515600" cy="3021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1752600"/>
                <a:gridCol w="1752600"/>
                <a:gridCol w="1752600"/>
                <a:gridCol w="1752600"/>
              </a:tblGrid>
              <a:tr h="291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LHS variable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Bank lending channel RHS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Portfolio channel RHS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635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 foreign claims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Short-term polic</a:t>
                      </a:r>
                      <a:r>
                        <a:rPr lang="en-US" baseline="0" dirty="0" smtClean="0"/>
                        <a:t>y rate (can go negative in the euro area)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* Short-term funding ratio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* Liquid</a:t>
                      </a:r>
                      <a:r>
                        <a:rPr lang="en-US" baseline="0" dirty="0" smtClean="0"/>
                        <a:t> asset ratio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* Log(total assets)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Shadow rate (can</a:t>
                      </a:r>
                      <a:r>
                        <a:rPr lang="en-US" baseline="0" dirty="0" smtClean="0"/>
                        <a:t> go negative in both the euro area and the U.S.)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* Tier 1 leverage ratio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* C&amp;I to total assets</a:t>
                      </a:r>
                      <a:r>
                        <a:rPr lang="en-US" baseline="0" dirty="0" smtClean="0"/>
                        <a:t> ratio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* Securities to total assets ratio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* Total foreign claims to total assets ratio</a:t>
                      </a:r>
                    </a:p>
                  </a:txBody>
                  <a:tcPr/>
                </a:tc>
              </a:tr>
              <a:tr h="1291791">
                <a:tc>
                  <a:txBody>
                    <a:bodyPr/>
                    <a:lstStyle/>
                    <a:p>
                      <a:r>
                        <a:rPr lang="en-US" dirty="0" smtClean="0"/>
                        <a:t>Non-bank private claims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8200" y="4694813"/>
            <a:ext cx="10515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200" dirty="0" smtClean="0"/>
              <a:t>Not </a:t>
            </a:r>
            <a:r>
              <a:rPr lang="en-US" sz="2200" dirty="0"/>
              <a:t>exactly the same channels </a:t>
            </a:r>
            <a:r>
              <a:rPr lang="en-US" sz="2200" dirty="0" smtClean="0"/>
              <a:t>for insurers and pension funds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Can estimate separately for non-euro area claims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Better identify the effects of euro-area monetary </a:t>
            </a:r>
            <a:r>
              <a:rPr lang="en-US" sz="2200" dirty="0" smtClean="0"/>
              <a:t>policies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41230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System models and bank lending channel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8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8857" y="1325563"/>
            <a:ext cx="11114286" cy="310476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8857" y="4632801"/>
            <a:ext cx="108149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U.S</a:t>
            </a:r>
            <a:r>
              <a:rPr lang="en-US" sz="2200" dirty="0"/>
              <a:t>. banks with more short-term funding increase foreign claims as U.S. </a:t>
            </a:r>
            <a:r>
              <a:rPr lang="en-US" sz="2200" dirty="0" smtClean="0"/>
              <a:t>MP tightens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Larger Spanish and U.S. </a:t>
            </a:r>
            <a:r>
              <a:rPr lang="en-US" sz="2200" dirty="0"/>
              <a:t>banks </a:t>
            </a:r>
            <a:r>
              <a:rPr lang="en-US" sz="2200" dirty="0" smtClean="0"/>
              <a:t>increase total foreign </a:t>
            </a:r>
            <a:r>
              <a:rPr lang="en-US" sz="2200" dirty="0"/>
              <a:t>claims as </a:t>
            </a:r>
            <a:r>
              <a:rPr lang="en-US" sz="2200" dirty="0" smtClean="0"/>
              <a:t>home MP tightens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In contrast, Dutch banks—even larger ones—decrease total foreign </a:t>
            </a:r>
            <a:r>
              <a:rPr lang="en-US" sz="2200" dirty="0"/>
              <a:t>claims as </a:t>
            </a:r>
            <a:r>
              <a:rPr lang="en-US" sz="2200" dirty="0" smtClean="0"/>
              <a:t>policy tightens, but…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579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692FB-E1F6-4BAC-BAA8-082CFB963CCA}" type="slidenum">
              <a:rPr lang="en-US" smtClean="0"/>
              <a:t>9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System models and portfolio channel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286" y="1325563"/>
            <a:ext cx="11851428" cy="263904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40658" y="4243734"/>
            <a:ext cx="10854813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U.S. banks with lower capital levels increase foreign claims as </a:t>
            </a:r>
            <a:r>
              <a:rPr lang="en-US" sz="2200" dirty="0" smtClean="0"/>
              <a:t>home MP tightens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Similar </a:t>
            </a:r>
            <a:r>
              <a:rPr lang="en-US" sz="2200" dirty="0"/>
              <a:t>result for </a:t>
            </a:r>
            <a:r>
              <a:rPr lang="en-US" sz="2200" dirty="0" smtClean="0"/>
              <a:t>median Dutch banks’ private foreign claims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Spanish </a:t>
            </a:r>
            <a:r>
              <a:rPr lang="en-US" sz="2200" dirty="0"/>
              <a:t>banks adjust </a:t>
            </a:r>
            <a:r>
              <a:rPr lang="en-US" sz="2200" dirty="0" smtClean="0"/>
              <a:t>differently: Banks with more foreign claims increase private foreign claims as home policy tightens, total effect not statistically significant 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5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1102</Words>
  <Application>Microsoft Office PowerPoint</Application>
  <PresentationFormat>Personnalisé</PresentationFormat>
  <Paragraphs>143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Office Theme</vt:lpstr>
      <vt:lpstr>Financial institutions’ business models and the global transmission of monetary policy </vt:lpstr>
      <vt:lpstr>Introduction</vt:lpstr>
      <vt:lpstr>Dutch, Spanish, and U.S. banks’ foreign claims</vt:lpstr>
      <vt:lpstr>Business models cover the entire spectrum</vt:lpstr>
      <vt:lpstr>Dutch insurers &amp; pension funds’ cross-border claims</vt:lpstr>
      <vt:lpstr>Baseline and channel regressions</vt:lpstr>
      <vt:lpstr>Estimated regressions for banks</vt:lpstr>
      <vt:lpstr>System models and bank lending channel</vt:lpstr>
      <vt:lpstr>System models and portfolio channel</vt:lpstr>
      <vt:lpstr>Présentation PowerPoint</vt:lpstr>
      <vt:lpstr>Insurance companies and pension funds</vt:lpstr>
      <vt:lpstr>Conclusions</vt:lpstr>
      <vt:lpstr>Back-up slides</vt:lpstr>
      <vt:lpstr>Total effect = Direct effect + Conditional effect</vt:lpstr>
    </vt:vector>
  </TitlesOfParts>
  <Company>FRB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Viktors Stebunovs</dc:creator>
  <cp:lastModifiedBy>Nathalie BATAILLE-SALLE</cp:lastModifiedBy>
  <cp:revision>271</cp:revision>
  <cp:lastPrinted>2017-06-27T23:05:19Z</cp:lastPrinted>
  <dcterms:created xsi:type="dcterms:W3CDTF">2017-06-14T02:12:11Z</dcterms:created>
  <dcterms:modified xsi:type="dcterms:W3CDTF">2017-06-29T09:08:38Z</dcterms:modified>
</cp:coreProperties>
</file>