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974" y="3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6DDAF-5CC4-49C2-99DF-E5CE41792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583AFC-EFD0-4264-B51D-83C19CD22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6D644-F9CD-4035-B934-9A85E55A9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41438-5D4A-458B-92DC-467072D89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83058-DF03-4195-8620-5E2AB7DC6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55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8CCA4-0756-41AD-A990-C8EA96312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D3295C-57C4-4FD3-BFB0-CE7F6871C2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66380-F156-4C84-B2BB-86449F138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45B77B-E0C0-418D-A3E5-45A3195D0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753BBA-B6FC-41FB-85C9-CFD62F0BE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259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C37B4D-E013-4451-B3E0-F4C57F0CFD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86CBC8-D030-44E3-AD50-32C5719488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3DD56E-CE89-403D-A2DE-852D1232B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D851D-92EE-4519-861E-E79720B9D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C565E-0A6F-4021-9FF6-C9A997F63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217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EB0CB-2280-44DC-A11C-BD45E86A3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5CFD5-7B6D-4C03-8395-F973293334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9C0171-84F8-4E32-BC3B-65DEE1DC0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C3EAB9-0152-4D92-A14E-54562A90B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BEFE5-C932-4F90-86EA-C2CA019B3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348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1595C-EE6B-4C15-A7B4-5E015E7F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EC1882-9AB6-4DC9-A799-C2C4B87858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55D79-AEEE-4202-A8BD-F304F5111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FD61B-5123-4DE9-80D3-F5467764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D72AD-E145-4560-9023-EF9118375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463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0F9FF-D518-4739-AC2E-093B73FF3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D5FB6-A1AF-4DF5-AB44-04ACBF93C8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8F64DB-89DD-4587-9975-817ECC7D0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E57CB2-89E2-4B07-A908-DB8543267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547A8-D8A9-465E-9B4E-A58FA17A5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E6FD7B-5A78-4548-B2BD-5BE0F25E0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758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35EFB-54EE-4DDB-919C-988EC09B4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8B00B1-F317-4CDD-A510-82ED5B12F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61D543-C5CF-48C2-973D-1E5553319F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388F3-2DC8-4F66-93F4-B8B40DDC7D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82FC28-73FD-4415-B1A6-EC6377E53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ECE174-599B-4319-99F1-444AF287F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E2F6AA-704B-432E-9369-28654DB70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940EF6-B93E-46A2-92A7-31F989B98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670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B589D-43FB-4F71-9BFC-537EA1585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C2E959-1611-43BC-B3CB-1EDC1E7DF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DB22C7-400B-4213-ADB7-2932E4342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ECBA94-08D3-4DF2-BB73-EDCE3EE8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69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20EF00-F80E-43DE-ACFA-253CEDFEC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2FAD91-19C4-468F-9E1B-9AF0628D3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835E1C-E44A-41DE-AE17-763F66DF3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800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75FB1-0B72-4170-A703-7FDA17CA6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BAE051-E71F-4B63-8596-FFB6545197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AB248E-541E-49D4-B692-1941949EF8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5197D7-9C9E-4C18-9E3A-F2F31DFAD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8A95A6-3A0C-4831-BC4D-C95462A8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A3B083-FBD1-43A1-AC70-315CEAEC5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96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DA1B3-8699-4FEB-B18A-0D8D70244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26E2DE-5235-4B25-AABF-338196EEE0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2431C1-D2AC-470D-9AF0-E17FFE76EE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80D4B4-06EA-4034-B71B-E7B2BA680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0D77F3-B692-4C3F-8DF7-AF09D6E45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0D70CD-5EE8-409F-BF94-D8259B76D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52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BEC37D-E9DE-4F2D-8A9B-B9004C484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00E2AD-4BC5-42DB-9E2C-00CD71F55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51913-E533-43E3-B69D-D4FAC99955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F0241-169C-4F2C-B110-2D84804BD620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26B560-D3EC-44EA-ABAE-3BEA815822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FE85E-14EE-4DB9-B444-7B99DF3F4A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D295E-256F-45CD-B4AB-4A7804E08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5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BEC98-9F71-4D7F-98AC-28CF104E4B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National Bank Accounts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1454EB-3B91-4B1B-9F0F-A9BE427E16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1867-1904</a:t>
            </a:r>
          </a:p>
        </p:txBody>
      </p:sp>
    </p:spTree>
    <p:extLst>
      <p:ext uri="{BB962C8B-B14F-4D97-AF65-F5344CB8AC3E}">
        <p14:creationId xmlns:p14="http://schemas.microsoft.com/office/powerpoint/2010/main" val="3002270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1876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STOCKS BONDS AND MORTGAGES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REAL ESTATE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</a:t>
            </a:r>
            <a:r>
              <a:rPr lang="en-US" b="1" dirty="0">
                <a:solidFill>
                  <a:srgbClr val="FF0000"/>
                </a:solidFill>
              </a:rPr>
              <a:t>&lt;rem&gt;</a:t>
            </a:r>
            <a:r>
              <a:rPr lang="en-US" dirty="0"/>
              <a:t>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CERTIFICATES OF DEPOSIT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DUE FROM</a:t>
            </a:r>
            <a:r>
              <a:rPr lang="en-US" dirty="0"/>
              <a:t> US TREASURER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OTHER 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4170613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1885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STOCKS BONDS AND MORTGAGES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REAL ESTATE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TRADE DOLLARS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CERTIFICATES OF DEPOSIT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US TREASURER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OTHER 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2385343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1886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STOCKS BONDS AND MORTGAGES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REAL ESTATE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TRADE DOLLARS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CERTIFICATES OF DEPOSIT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REDEMPTION FUND WITH US TREAS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US TREASURER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OTHER 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1669310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1889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STOCKS </a:t>
            </a:r>
            <a:r>
              <a:rPr lang="en-US" b="1" dirty="0">
                <a:solidFill>
                  <a:srgbClr val="FF0000"/>
                </a:solidFill>
              </a:rPr>
              <a:t>SECURITIES JUDGMENTS</a:t>
            </a:r>
            <a:r>
              <a:rPr lang="en-US" dirty="0"/>
              <a:t> ETC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</a:t>
            </a:r>
            <a:r>
              <a:rPr lang="en-US" b="1" dirty="0">
                <a:solidFill>
                  <a:srgbClr val="FF0000"/>
                </a:solidFill>
              </a:rPr>
              <a:t> FROM OTHER NATIONAL </a:t>
            </a:r>
            <a:r>
              <a:rPr lang="en-US" dirty="0"/>
              <a:t>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DUE FROM STATE BANKS </a:t>
            </a:r>
            <a:r>
              <a:rPr lang="en-US" dirty="0"/>
              <a:t>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BANKING HOUSE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OTHER</a:t>
            </a:r>
            <a:r>
              <a:rPr lang="en-US" dirty="0"/>
              <a:t> REAL ESTATE AND MORTGAGES OWNED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</a:t>
            </a:r>
            <a:r>
              <a:rPr lang="en-US" b="1" dirty="0">
                <a:solidFill>
                  <a:srgbClr val="FF0000"/>
                </a:solidFill>
              </a:rPr>
              <a:t>ON US BONDS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</a:t>
            </a:r>
            <a:r>
              <a:rPr lang="en-US" b="1" dirty="0">
                <a:solidFill>
                  <a:srgbClr val="FF0000"/>
                </a:solidFill>
              </a:rPr>
              <a:t>NATIONAL</a:t>
            </a:r>
            <a:r>
              <a:rPr lang="en-US" dirty="0"/>
              <a:t>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</a:t>
            </a:r>
            <a:r>
              <a:rPr lang="en-US" b="1" dirty="0">
                <a:solidFill>
                  <a:srgbClr val="FF0000"/>
                </a:solidFill>
              </a:rPr>
              <a:t>CURRENCY NICKELS CENTS &lt;rem&gt;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CERTIFICATES OF DEPOSIT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REDEMPTION FUND WITH </a:t>
            </a:r>
            <a:r>
              <a:rPr lang="en-US" b="1" dirty="0">
                <a:solidFill>
                  <a:srgbClr val="FF0000"/>
                </a:solidFill>
              </a:rPr>
              <a:t>TREAS US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TREASURER </a:t>
            </a:r>
            <a:r>
              <a:rPr lang="en-US" b="1" dirty="0">
                <a:solidFill>
                  <a:srgbClr val="FF0000"/>
                </a:solidFill>
              </a:rPr>
              <a:t>US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&lt;rem&gt; </a:t>
            </a: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402529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1890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STOCKS SECURITIES </a:t>
            </a:r>
            <a:r>
              <a:rPr lang="en-US" b="1" dirty="0">
                <a:solidFill>
                  <a:srgbClr val="FF0000"/>
                </a:solidFill>
              </a:rPr>
              <a:t>CLAIMS</a:t>
            </a:r>
            <a:r>
              <a:rPr lang="en-US" dirty="0"/>
              <a:t> ETC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BANKING HOUSE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REAL ESTATE AND MORTGAGES OWNED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ON US BONDS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 NICKELS CENTS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CERTIFICATES OF DEPOSIT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REDEMPTION FUND WITH TREAS US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TREASURER US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fontScale="925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CERTIFIED CHECKS ?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3237928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1891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STOCKS SECURITIES </a:t>
            </a:r>
            <a:r>
              <a:rPr lang="en-US" b="1" dirty="0">
                <a:solidFill>
                  <a:srgbClr val="FF0000"/>
                </a:solidFill>
              </a:rPr>
              <a:t>&lt;rem&gt; </a:t>
            </a:r>
            <a:r>
              <a:rPr lang="en-US" dirty="0"/>
              <a:t>ETC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BANKING HOUSE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REAL ESTATE AND MORTGAGES OWNED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ON US BONDS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 NICKELS CENTS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CERTIFICATES OF DEPOSIT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REDEMPTION FUND WITH TREAS US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TREASURER US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fontScale="925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CERTIFIED CHECKS ?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4114268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1893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STOCKS SECURITIES ETC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BANKING HOUSE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REAL ESTATE AND MORTGAGES OWNED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ON US BONDS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 NICKELS CENTS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CERTIFICATES OF DEPOSIT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REDEMPTION FUND WITH TREAS US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TREASURER US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CERTIFIED CHECKS ?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LIABILITIES OTHER THAN THOSE ABOVE STATED</a:t>
            </a:r>
          </a:p>
        </p:txBody>
      </p:sp>
    </p:spTree>
    <p:extLst>
      <p:ext uri="{BB962C8B-B14F-4D97-AF65-F5344CB8AC3E}">
        <p14:creationId xmlns:p14="http://schemas.microsoft.com/office/powerpoint/2010/main" val="2555119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1894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299200" cy="6227685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PREMIUMS ON US BONDS &lt;</a:t>
            </a:r>
            <a:r>
              <a:rPr lang="en-US" b="1" dirty="0" err="1">
                <a:solidFill>
                  <a:srgbClr val="FF0000"/>
                </a:solidFill>
              </a:rPr>
              <a:t>mov</a:t>
            </a:r>
            <a:r>
              <a:rPr lang="en-US" b="1" dirty="0">
                <a:solidFill>
                  <a:srgbClr val="FF0000"/>
                </a:solidFill>
              </a:rPr>
              <a:t>&gt;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STOCKS SECURITIES ETC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BANKING HOUSE FURNITURE AND FIXTURES &lt;m&gt;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OTHER REAL ESTATE AND MORTGAGES OWNED&lt;m&gt;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DUE FROM APPROVED RESERVE AGENTS &lt;</a:t>
            </a:r>
            <a:r>
              <a:rPr lang="en-US" b="1" dirty="0" err="1">
                <a:solidFill>
                  <a:srgbClr val="FF0000"/>
                </a:solidFill>
              </a:rPr>
              <a:t>mov</a:t>
            </a:r>
            <a:r>
              <a:rPr lang="en-US" b="1" dirty="0">
                <a:solidFill>
                  <a:srgbClr val="FF0000"/>
                </a:solidFill>
              </a:rPr>
              <a:t>&gt;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&lt;rem CETP&gt; </a:t>
            </a: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 NICKELS CENTS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CERTIFICATES OF DEPOSIT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REDEMPTION FUND WITH TREAS US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TREASURER US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 </a:t>
            </a:r>
            <a:r>
              <a:rPr lang="en-US" b="1" kern="500" dirty="0">
                <a:solidFill>
                  <a:srgbClr val="FF0000"/>
                </a:solidFill>
              </a:rPr>
              <a:t>LESS 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DUE TO OTHER NATIONAL BANKS</a:t>
            </a:r>
            <a:r>
              <a:rPr lang="en-US" b="1" dirty="0">
                <a:solidFill>
                  <a:srgbClr val="FF0000"/>
                </a:solidFill>
              </a:rPr>
              <a:t> &lt;m&gt;</a:t>
            </a:r>
            <a:endParaRPr lang="en-US" b="1" kern="500" dirty="0">
              <a:solidFill>
                <a:srgbClr val="FF0000"/>
              </a:solidFill>
            </a:endParaRP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DUE TO STATE BANKS AND BANKERS</a:t>
            </a:r>
            <a:r>
              <a:rPr lang="en-US" b="1" dirty="0">
                <a:solidFill>
                  <a:srgbClr val="FF0000"/>
                </a:solidFill>
              </a:rPr>
              <a:t> &lt;m&gt;</a:t>
            </a:r>
            <a:endParaRPr lang="en-US" b="1" kern="500" dirty="0">
              <a:solidFill>
                <a:srgbClr val="FF0000"/>
              </a:solidFill>
            </a:endParaRP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CERTIFIED CHECKS ?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LIABILITIES OTHER THAN THOSE ABOVE STATED</a:t>
            </a:r>
          </a:p>
        </p:txBody>
      </p:sp>
    </p:spTree>
    <p:extLst>
      <p:ext uri="{BB962C8B-B14F-4D97-AF65-F5344CB8AC3E}">
        <p14:creationId xmlns:p14="http://schemas.microsoft.com/office/powerpoint/2010/main" val="441608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1900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299200" cy="6227685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ON US BONDS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STOCKS SECURITIES ETC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BANKING HOUSE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REAL ESTATE AND MORTGAGES OWNED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INTERNAL REVENUE STAMPS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 NICKELS CENTS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CERTIFICATES OF DEPOSIT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REDEMPTION FUND WITH TREAS US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TREASURER US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 LESS 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DUE TO TRUST COMPANIES AND SAVINGS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DUE TO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CERTIFIED CHECKS ?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LIABILITIES OTHER THAN THOSE ABOVE STATED</a:t>
            </a:r>
          </a:p>
        </p:txBody>
      </p:sp>
    </p:spTree>
    <p:extLst>
      <p:ext uri="{BB962C8B-B14F-4D97-AF65-F5344CB8AC3E}">
        <p14:creationId xmlns:p14="http://schemas.microsoft.com/office/powerpoint/2010/main" val="3561240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1902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299200" cy="6227685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ON US BONDS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STOCKS SECURITIES ETC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BANKING HOUSE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REAL ESTATE AND MORTGAGES OWNED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INTERNAL REVENUE STAMPS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 NICKELS CENTS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 </a:t>
            </a:r>
            <a:r>
              <a:rPr lang="en-US" b="1" dirty="0">
                <a:solidFill>
                  <a:srgbClr val="FF0000"/>
                </a:solidFill>
              </a:rPr>
              <a:t>&lt;rem USCOD&gt;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REDEMPTION FUND WITH TREAS US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TREASURER US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 LESS 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TRUST COMPANIES AND SAVINGS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CERTIFIED CHECKS ?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LIABILITIES OTHER THAN THOSE ABOVE STATED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US BOND ACCOUNT</a:t>
            </a:r>
          </a:p>
        </p:txBody>
      </p:sp>
    </p:spTree>
    <p:extLst>
      <p:ext uri="{BB962C8B-B14F-4D97-AF65-F5344CB8AC3E}">
        <p14:creationId xmlns:p14="http://schemas.microsoft.com/office/powerpoint/2010/main" val="2379406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1867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DEPOSITED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DEPOSITED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AND SECURITIES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STOCKS BONDS AND MORTGAGES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REAL ESTATE FURNITURE ETC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COMPOUND INTEREST NOTES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/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BANKS AND BANKERS</a:t>
            </a:r>
          </a:p>
        </p:txBody>
      </p:sp>
    </p:spTree>
    <p:extLst>
      <p:ext uri="{BB962C8B-B14F-4D97-AF65-F5344CB8AC3E}">
        <p14:creationId xmlns:p14="http://schemas.microsoft.com/office/powerpoint/2010/main" val="16537776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1903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299200" cy="6227685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OTHER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ON US BONDS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STOCKS SECURITIES ETC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BANKING HOUSE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REAL ESTATE AND MORTGAGES OWNED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INTERNAL REVENUE STAMPS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 NICKELS CENTS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REDEMPTION FUND WITH TREAS US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TREASURER US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 LESS 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TRUST COMPANIES AND SAVINGS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CERTIFIED CHECKS ?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LIABILITIES OTHER THAN THOSE ABOVE STATED </a:t>
            </a:r>
            <a:r>
              <a:rPr lang="en-US" b="1" kern="500" dirty="0">
                <a:solidFill>
                  <a:srgbClr val="FF0000"/>
                </a:solidFill>
              </a:rPr>
              <a:t>&lt;rem USBA&gt;</a:t>
            </a:r>
          </a:p>
        </p:txBody>
      </p:sp>
    </p:spTree>
    <p:extLst>
      <p:ext uri="{BB962C8B-B14F-4D97-AF65-F5344CB8AC3E}">
        <p14:creationId xmlns:p14="http://schemas.microsoft.com/office/powerpoint/2010/main" val="3935920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1904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299200" cy="6227685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ON US BONDS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BONDS</a:t>
            </a:r>
            <a:r>
              <a:rPr lang="en-US" dirty="0"/>
              <a:t> SECURITIES ETC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BANKING HOUSE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REAL ESTATE AND MORTGAGES OWNED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INTERNAL REVENUE STAMPS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 NICKELS CENTS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REDEMPTION FUND WITH TREAS US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TREASURER US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 LESS CURRENT EXPENSES 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TRUST COMPANIES AND SAVINGS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APPROVED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CERTIFIED CHECKS ?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UNITED STATES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LIABILITIES OTHER THAN THOSE </a:t>
            </a:r>
            <a:r>
              <a:rPr lang="en-US" kern="500"/>
              <a:t>ABOVE STATED</a:t>
            </a:r>
            <a:endParaRPr lang="en-US" kern="500" dirty="0"/>
          </a:p>
        </p:txBody>
      </p:sp>
    </p:spTree>
    <p:extLst>
      <p:ext uri="{BB962C8B-B14F-4D97-AF65-F5344CB8AC3E}">
        <p14:creationId xmlns:p14="http://schemas.microsoft.com/office/powerpoint/2010/main" val="232373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1868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</a:t>
            </a:r>
            <a:r>
              <a:rPr lang="en-US" b="1" dirty="0">
                <a:solidFill>
                  <a:srgbClr val="FF0000"/>
                </a:solidFill>
              </a:rPr>
              <a:t>&lt;rem&gt; </a:t>
            </a:r>
            <a:r>
              <a:rPr lang="en-US" dirty="0"/>
              <a:t>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</a:t>
            </a:r>
            <a:r>
              <a:rPr lang="en-US" b="1" dirty="0">
                <a:solidFill>
                  <a:srgbClr val="FF0000"/>
                </a:solidFill>
              </a:rPr>
              <a:t>&lt;rem&gt; </a:t>
            </a:r>
            <a:r>
              <a:rPr lang="en-US" dirty="0"/>
              <a:t>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AND SECURITIES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STOCKS BONDS AND MORTGAGES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REAL ESTATE FURNITURE </a:t>
            </a:r>
            <a:r>
              <a:rPr lang="en-US" b="1" dirty="0">
                <a:solidFill>
                  <a:srgbClr val="FF0000"/>
                </a:solidFill>
              </a:rPr>
              <a:t>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FRACTIONAL CURRENCY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COMPOUND INTEREST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THREE PER CENT CERTIFICATES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/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US</a:t>
            </a:r>
            <a:r>
              <a:rPr lang="en-US" kern="500" dirty="0"/>
              <a:t>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BANKS AND BANKERS</a:t>
            </a:r>
          </a:p>
        </p:txBody>
      </p:sp>
    </p:spTree>
    <p:extLst>
      <p:ext uri="{BB962C8B-B14F-4D97-AF65-F5344CB8AC3E}">
        <p14:creationId xmlns:p14="http://schemas.microsoft.com/office/powerpoint/2010/main" val="730964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1869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AND SECURITIES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STOCKS BONDS AND MORTGAGES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DUE FROM REDEEMING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</a:t>
            </a:r>
            <a:r>
              <a:rPr lang="en-US" b="1" dirty="0">
                <a:solidFill>
                  <a:srgbClr val="FF0000"/>
                </a:solidFill>
              </a:rPr>
              <a:t>OTHER</a:t>
            </a:r>
            <a:r>
              <a:rPr lang="en-US" dirty="0"/>
              <a:t>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REAL ESTATE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</a:t>
            </a:r>
            <a:r>
              <a:rPr lang="en-US" b="1" dirty="0">
                <a:solidFill>
                  <a:srgbClr val="FF0000"/>
                </a:solidFill>
              </a:rPr>
              <a:t>STATE</a:t>
            </a:r>
            <a:r>
              <a:rPr lang="en-US" dirty="0"/>
              <a:t>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 </a:t>
            </a:r>
            <a:r>
              <a:rPr lang="en-US" b="1" dirty="0">
                <a:solidFill>
                  <a:srgbClr val="FF0000"/>
                </a:solidFill>
              </a:rPr>
              <a:t>&lt;rem C.I.N.&gt;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THREE PER CENT CERTIFICATES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OTHER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557654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1870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AND SECURITIES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STOCKS BONDS AND MORTGAGES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REDEEMING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</a:t>
            </a:r>
            <a:r>
              <a:rPr lang="en-US" b="1" dirty="0">
                <a:solidFill>
                  <a:srgbClr val="FF0000"/>
                </a:solidFill>
              </a:rPr>
              <a:t>STATE</a:t>
            </a:r>
            <a:r>
              <a:rPr lang="en-US" dirty="0"/>
              <a:t>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REAL ESTATE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</a:t>
            </a:r>
            <a:r>
              <a:rPr lang="en-US" b="1" dirty="0">
                <a:solidFill>
                  <a:srgbClr val="FF0000"/>
                </a:solidFill>
              </a:rPr>
              <a:t>OTHER</a:t>
            </a:r>
            <a:r>
              <a:rPr lang="en-US" dirty="0"/>
              <a:t> NATIONAL BANKS </a:t>
            </a:r>
            <a:r>
              <a:rPr lang="en-US" b="1" dirty="0">
                <a:solidFill>
                  <a:srgbClr val="FF0000"/>
                </a:solidFill>
              </a:rPr>
              <a:t>&lt;rem BSB&gt;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THREE PER CENT CERTIFICATES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</a:t>
            </a:r>
            <a:r>
              <a:rPr lang="en-US" b="1" kern="500" dirty="0">
                <a:solidFill>
                  <a:srgbClr val="FF0000"/>
                </a:solidFill>
              </a:rPr>
              <a:t>STATE</a:t>
            </a:r>
            <a:r>
              <a:rPr lang="en-US" kern="500" dirty="0"/>
              <a:t>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4293351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1871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AND SECURITIES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STOCKS BONDS AND MORTGAGES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REDEEMING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REAL ESTATE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</a:t>
            </a:r>
            <a:r>
              <a:rPr lang="en-US" b="1" dirty="0">
                <a:solidFill>
                  <a:srgbClr val="FF0000"/>
                </a:solidFill>
              </a:rPr>
              <a:t>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THREE PER CENT CERTIFICATES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1312529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1873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</a:t>
            </a:r>
            <a:r>
              <a:rPr lang="en-US" b="1" dirty="0">
                <a:solidFill>
                  <a:srgbClr val="FF0000"/>
                </a:solidFill>
              </a:rPr>
              <a:t>&lt;rem&gt; </a:t>
            </a:r>
            <a:r>
              <a:rPr lang="en-US" dirty="0"/>
              <a:t>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STOCKS BONDS AND MORTGAGES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REDEEMING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REAL ESTATE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US CERTIFICATES OF DEPOSIT &lt;</a:t>
            </a:r>
            <a:r>
              <a:rPr lang="en-US" b="1" dirty="0" err="1">
                <a:solidFill>
                  <a:srgbClr val="FF0000"/>
                </a:solidFill>
              </a:rPr>
              <a:t>ren</a:t>
            </a:r>
            <a:r>
              <a:rPr lang="en-US" b="1" dirty="0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</a:t>
            </a:r>
            <a:r>
              <a:rPr lang="en-US" b="1" kern="500" dirty="0">
                <a:solidFill>
                  <a:srgbClr val="FF0000"/>
                </a:solidFill>
              </a:rPr>
              <a:t>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</a:t>
            </a:r>
            <a:r>
              <a:rPr lang="en-US" b="1" kern="500" dirty="0">
                <a:solidFill>
                  <a:srgbClr val="FF0000"/>
                </a:solidFill>
              </a:rPr>
              <a:t>OTHER</a:t>
            </a:r>
            <a:r>
              <a:rPr lang="en-US" kern="500" dirty="0"/>
              <a:t>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975909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1874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STOCKS BONDS AND MORTGAGES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</a:t>
            </a:r>
            <a:r>
              <a:rPr lang="en-US" b="1" dirty="0">
                <a:solidFill>
                  <a:srgbClr val="FF0000"/>
                </a:solidFill>
              </a:rPr>
              <a:t>RESERVE</a:t>
            </a:r>
            <a:r>
              <a:rPr lang="en-US" dirty="0"/>
              <a:t>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</a:t>
            </a:r>
            <a:r>
              <a:rPr lang="en-US" b="1" dirty="0">
                <a:solidFill>
                  <a:srgbClr val="FF0000"/>
                </a:solidFill>
              </a:rPr>
              <a:t>OTHER </a:t>
            </a:r>
            <a:r>
              <a:rPr lang="en-US" dirty="0"/>
              <a:t>BANKS AND BANKERS </a:t>
            </a:r>
            <a:r>
              <a:rPr lang="en-US" b="1" dirty="0">
                <a:solidFill>
                  <a:srgbClr val="FF0000"/>
                </a:solidFill>
              </a:rPr>
              <a:t>&lt;</a:t>
            </a:r>
            <a:r>
              <a:rPr lang="en-US" b="1" dirty="0" err="1">
                <a:solidFill>
                  <a:srgbClr val="FF0000"/>
                </a:solidFill>
              </a:rPr>
              <a:t>rm</a:t>
            </a:r>
            <a:r>
              <a:rPr lang="en-US" b="1" dirty="0">
                <a:solidFill>
                  <a:srgbClr val="FF0000"/>
                </a:solidFill>
              </a:rPr>
              <a:t>&gt;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REAL ESTATE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CERTIFICATES OF DEPOSIT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REDEMPTION FUND WITH US TREASURER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US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</a:t>
            </a:r>
            <a:r>
              <a:rPr lang="en-US" b="1" kern="500" dirty="0">
                <a:solidFill>
                  <a:srgbClr val="FF0000"/>
                </a:solidFill>
              </a:rPr>
              <a:t>&lt;rem&gt; </a:t>
            </a:r>
            <a:r>
              <a:rPr lang="en-US" kern="500" dirty="0"/>
              <a:t>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383702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B58B5-C386-4180-BA46-08B8C42C1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81236"/>
          </a:xfrm>
        </p:spPr>
        <p:txBody>
          <a:bodyPr>
            <a:normAutofit/>
          </a:bodyPr>
          <a:lstStyle/>
          <a:p>
            <a:r>
              <a:rPr lang="en-US" dirty="0"/>
              <a:t>1875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247B9F-E871-4DDF-B0E3-D1FBE46F78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30315"/>
            <a:ext cx="6019800" cy="6227685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LOANS AND DISCOUNTS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OVERDRAFTS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CIRCULATION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TO SECURE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BONDS ON HAND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OTHER STOCKS BONDS AND MORTGAGES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</a:t>
            </a:r>
            <a:r>
              <a:rPr lang="en-US" b="1" dirty="0">
                <a:solidFill>
                  <a:srgbClr val="FF0000"/>
                </a:solidFill>
              </a:rPr>
              <a:t>APPROVED</a:t>
            </a:r>
            <a:r>
              <a:rPr lang="en-US" dirty="0"/>
              <a:t> RESERVE AGENTS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DUE FROM OTHER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REAL ESTATE FURNITURE AND FIXTURES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CURRENT EXPENSES </a:t>
            </a:r>
            <a:r>
              <a:rPr lang="en-US" b="1" dirty="0">
                <a:solidFill>
                  <a:srgbClr val="FF0000"/>
                </a:solidFill>
              </a:rPr>
              <a:t>AND TAXES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PREMIUMS 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CHECKS AND OTHER CASH ITEMS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EXCHANGES FOR CLEARING HOUSE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BILLS OF OTHER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FRACTIONAL CURRENCY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SPECIE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LEGAL TENDER NOTES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US CERTIFICATES OF DEPOSIT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REDEMPTION FUND WITH US TREASURER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DE9622-B5B8-48D9-818D-07C416B5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630315"/>
            <a:ext cx="6019800" cy="6227685"/>
          </a:xfrm>
        </p:spPr>
        <p:txBody>
          <a:bodyPr>
            <a:normAutofit lnSpcReduction="10000"/>
          </a:bodyPr>
          <a:lstStyle/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CAPITAL STOCK PAID IN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SURPLUS FUND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OTHER </a:t>
            </a:r>
            <a:r>
              <a:rPr lang="en-US" kern="500" dirty="0"/>
              <a:t>UNDIVIDED PROFITS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NATIONAL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STATE BANK NOTES OUTSTANDING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DIVIDENDS UNPAID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INDIVIDUAL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b="1" kern="500" dirty="0">
                <a:solidFill>
                  <a:srgbClr val="FF0000"/>
                </a:solidFill>
              </a:rPr>
              <a:t>UNITED STATES</a:t>
            </a:r>
            <a:r>
              <a:rPr lang="en-US" kern="500" dirty="0"/>
              <a:t> DEPOSITS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DEPOSITS OF US DISBURSING OFFICERS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</a:t>
            </a:r>
            <a:r>
              <a:rPr lang="en-US" b="1" kern="500" dirty="0">
                <a:solidFill>
                  <a:srgbClr val="FF0000"/>
                </a:solidFill>
              </a:rPr>
              <a:t>OTHER</a:t>
            </a:r>
            <a:r>
              <a:rPr lang="en-US" kern="500" dirty="0"/>
              <a:t> NATIONAL BANKS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DUE TO STATE BANKS AND BANKERS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NOTES AND BILLS REDISCOUNTED</a:t>
            </a:r>
          </a:p>
          <a:p>
            <a:pPr marL="514350" indent="-514350">
              <a:spcBef>
                <a:spcPts val="600"/>
              </a:spcBef>
              <a:buFont typeface="+mj-lt"/>
              <a:buAutoNum type="arabicPeriod"/>
            </a:pPr>
            <a:r>
              <a:rPr lang="en-US" kern="500" dirty="0"/>
              <a:t>BILLS PAYABLE</a:t>
            </a:r>
          </a:p>
        </p:txBody>
      </p:sp>
    </p:spTree>
    <p:extLst>
      <p:ext uri="{BB962C8B-B14F-4D97-AF65-F5344CB8AC3E}">
        <p14:creationId xmlns:p14="http://schemas.microsoft.com/office/powerpoint/2010/main" val="135895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2712</Words>
  <Application>Microsoft Office PowerPoint</Application>
  <PresentationFormat>Widescreen</PresentationFormat>
  <Paragraphs>705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National Bank Accounts</vt:lpstr>
      <vt:lpstr>1867</vt:lpstr>
      <vt:lpstr>1868</vt:lpstr>
      <vt:lpstr>1869</vt:lpstr>
      <vt:lpstr>1870</vt:lpstr>
      <vt:lpstr>1871</vt:lpstr>
      <vt:lpstr>1873</vt:lpstr>
      <vt:lpstr>1874</vt:lpstr>
      <vt:lpstr>1875</vt:lpstr>
      <vt:lpstr>1876</vt:lpstr>
      <vt:lpstr>1885</vt:lpstr>
      <vt:lpstr>1886</vt:lpstr>
      <vt:lpstr>1889</vt:lpstr>
      <vt:lpstr>1890</vt:lpstr>
      <vt:lpstr>1891</vt:lpstr>
      <vt:lpstr>1893</vt:lpstr>
      <vt:lpstr>1894</vt:lpstr>
      <vt:lpstr>1900</vt:lpstr>
      <vt:lpstr>1902</vt:lpstr>
      <vt:lpstr>1903</vt:lpstr>
      <vt:lpstr>1904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Sergio</dc:creator>
  <cp:lastModifiedBy>Sergio</cp:lastModifiedBy>
  <cp:revision>72</cp:revision>
  <dcterms:created xsi:type="dcterms:W3CDTF">2017-07-18T18:29:57Z</dcterms:created>
  <dcterms:modified xsi:type="dcterms:W3CDTF">2017-07-19T15:40:21Z</dcterms:modified>
</cp:coreProperties>
</file>