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7.xml" ContentType="application/vnd.openxmlformats-officedocument.them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notesSlides/notesSlide13.xml" ContentType="application/vnd.openxmlformats-officedocument.presentationml.notesSlide+xml"/>
  <Override PartName="/ppt/charts/chart4.xml" ContentType="application/vnd.openxmlformats-officedocument.drawingml.chart+xml"/>
  <Override PartName="/ppt/drawings/drawing3.xml" ContentType="application/vnd.openxmlformats-officedocument.drawingml.chartshapes+xml"/>
  <Override PartName="/ppt/charts/chart5.xml" ContentType="application/vnd.openxmlformats-officedocument.drawingml.chart+xml"/>
  <Override PartName="/ppt/drawings/drawing4.xml" ContentType="application/vnd.openxmlformats-officedocument.drawingml.chartshape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5" r:id="rId3"/>
    <p:sldMasterId id="2147483689" r:id="rId4"/>
    <p:sldMasterId id="2147483703" r:id="rId5"/>
    <p:sldMasterId id="2147483731" r:id="rId6"/>
    <p:sldMasterId id="2147483773" r:id="rId7"/>
    <p:sldMasterId id="2147483787" r:id="rId8"/>
  </p:sldMasterIdLst>
  <p:notesMasterIdLst>
    <p:notesMasterId r:id="rId27"/>
  </p:notesMasterIdLst>
  <p:sldIdLst>
    <p:sldId id="261" r:id="rId9"/>
    <p:sldId id="307" r:id="rId10"/>
    <p:sldId id="308" r:id="rId11"/>
    <p:sldId id="303" r:id="rId12"/>
    <p:sldId id="283" r:id="rId13"/>
    <p:sldId id="304" r:id="rId14"/>
    <p:sldId id="314" r:id="rId15"/>
    <p:sldId id="328" r:id="rId16"/>
    <p:sldId id="306" r:id="rId17"/>
    <p:sldId id="316" r:id="rId18"/>
    <p:sldId id="284" r:id="rId19"/>
    <p:sldId id="321" r:id="rId20"/>
    <p:sldId id="313" r:id="rId21"/>
    <p:sldId id="333" r:id="rId22"/>
    <p:sldId id="318" r:id="rId23"/>
    <p:sldId id="332" r:id="rId24"/>
    <p:sldId id="331" r:id="rId25"/>
    <p:sldId id="329"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A03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65" autoAdjust="0"/>
    <p:restoredTop sz="82538" autoAdjust="0"/>
  </p:normalViewPr>
  <p:slideViewPr>
    <p:cSldViewPr>
      <p:cViewPr>
        <p:scale>
          <a:sx n="90" d="100"/>
          <a:sy n="90" d="100"/>
        </p:scale>
        <p:origin x="-3114" y="-6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162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smoothMarker"/>
        <c:varyColors val="0"/>
        <c:ser>
          <c:idx val="0"/>
          <c:order val="0"/>
          <c:tx>
            <c:strRef>
              <c:f>Sheet1!$B$1</c:f>
              <c:strCache>
                <c:ptCount val="1"/>
                <c:pt idx="0">
                  <c:v>1991_y</c:v>
                </c:pt>
              </c:strCache>
            </c:strRef>
          </c:tx>
          <c:spPr>
            <a:ln w="22225">
              <a:noFill/>
            </a:ln>
          </c:spPr>
          <c:marker>
            <c:symbol val="triangle"/>
            <c:size val="12"/>
            <c:spPr>
              <a:solidFill>
                <a:srgbClr val="FF0000"/>
              </a:solidFill>
              <a:ln>
                <a:noFill/>
              </a:ln>
            </c:spPr>
          </c:marker>
          <c:trendline>
            <c:spPr>
              <a:ln w="22225">
                <a:solidFill>
                  <a:srgbClr val="FF0000"/>
                </a:solidFill>
              </a:ln>
            </c:spPr>
            <c:trendlineType val="poly"/>
            <c:order val="2"/>
            <c:dispRSqr val="0"/>
            <c:dispEq val="0"/>
          </c:trendline>
          <c:xVal>
            <c:numRef>
              <c:f>Sheet1!$A$2:$A$6</c:f>
              <c:numCache>
                <c:formatCode>General</c:formatCode>
                <c:ptCount val="5"/>
                <c:pt idx="0">
                  <c:v>27588</c:v>
                </c:pt>
                <c:pt idx="1">
                  <c:v>38120</c:v>
                </c:pt>
                <c:pt idx="2">
                  <c:v>49871</c:v>
                </c:pt>
                <c:pt idx="3">
                  <c:v>71388</c:v>
                </c:pt>
                <c:pt idx="4">
                  <c:v>141520</c:v>
                </c:pt>
              </c:numCache>
            </c:numRef>
          </c:xVal>
          <c:yVal>
            <c:numRef>
              <c:f>Sheet1!$B$2:$B$6</c:f>
              <c:numCache>
                <c:formatCode>General</c:formatCode>
                <c:ptCount val="5"/>
                <c:pt idx="0">
                  <c:v>334.16666666666708</c:v>
                </c:pt>
                <c:pt idx="1">
                  <c:v>440.9999999999992</c:v>
                </c:pt>
                <c:pt idx="2">
                  <c:v>536.41666666666663</c:v>
                </c:pt>
                <c:pt idx="3">
                  <c:v>697.3333333333336</c:v>
                </c:pt>
                <c:pt idx="4">
                  <c:v>1100.4166666666713</c:v>
                </c:pt>
              </c:numCache>
            </c:numRef>
          </c:yVal>
          <c:smooth val="1"/>
        </c:ser>
        <c:ser>
          <c:idx val="1"/>
          <c:order val="1"/>
          <c:tx>
            <c:strRef>
              <c:f>Sheet1!$D$1</c:f>
              <c:strCache>
                <c:ptCount val="1"/>
                <c:pt idx="0">
                  <c:v>2001_y</c:v>
                </c:pt>
              </c:strCache>
            </c:strRef>
          </c:tx>
          <c:spPr>
            <a:ln w="28575">
              <a:noFill/>
            </a:ln>
          </c:spPr>
          <c:marker>
            <c:symbol val="square"/>
            <c:size val="11"/>
          </c:marker>
          <c:trendline>
            <c:spPr>
              <a:ln w="22225">
                <a:solidFill>
                  <a:srgbClr val="0000FF"/>
                </a:solidFill>
              </a:ln>
            </c:spPr>
            <c:trendlineType val="poly"/>
            <c:order val="2"/>
            <c:dispRSqr val="0"/>
            <c:dispEq val="0"/>
          </c:trendline>
          <c:xVal>
            <c:numRef>
              <c:f>Sheet1!$C$2:$C$6</c:f>
              <c:numCache>
                <c:formatCode>General</c:formatCode>
                <c:ptCount val="5"/>
                <c:pt idx="0">
                  <c:v>48910</c:v>
                </c:pt>
                <c:pt idx="1">
                  <c:v>59886</c:v>
                </c:pt>
                <c:pt idx="2">
                  <c:v>72269</c:v>
                </c:pt>
                <c:pt idx="3">
                  <c:v>108197</c:v>
                </c:pt>
                <c:pt idx="4">
                  <c:v>198898</c:v>
                </c:pt>
              </c:numCache>
            </c:numRef>
          </c:xVal>
          <c:yVal>
            <c:numRef>
              <c:f>Sheet1!$D$2:$D$6</c:f>
              <c:numCache>
                <c:formatCode>General</c:formatCode>
                <c:ptCount val="5"/>
                <c:pt idx="0">
                  <c:v>533</c:v>
                </c:pt>
                <c:pt idx="1">
                  <c:v>696.8333333333336</c:v>
                </c:pt>
                <c:pt idx="2">
                  <c:v>844.41666666666663</c:v>
                </c:pt>
                <c:pt idx="3">
                  <c:v>1096.4166666666708</c:v>
                </c:pt>
                <c:pt idx="4">
                  <c:v>1694.5</c:v>
                </c:pt>
              </c:numCache>
            </c:numRef>
          </c:yVal>
          <c:smooth val="1"/>
        </c:ser>
        <c:dLbls>
          <c:showLegendKey val="0"/>
          <c:showVal val="0"/>
          <c:showCatName val="0"/>
          <c:showSerName val="0"/>
          <c:showPercent val="0"/>
          <c:showBubbleSize val="0"/>
        </c:dLbls>
        <c:axId val="67072000"/>
        <c:axId val="67073536"/>
      </c:scatterChart>
      <c:scatterChart>
        <c:scatterStyle val="smoothMarker"/>
        <c:varyColors val="0"/>
        <c:ser>
          <c:idx val="2"/>
          <c:order val="2"/>
          <c:tx>
            <c:strRef>
              <c:f>Sheet1!$F$1</c:f>
              <c:strCache>
                <c:ptCount val="1"/>
                <c:pt idx="0">
                  <c:v>2011_y</c:v>
                </c:pt>
              </c:strCache>
            </c:strRef>
          </c:tx>
          <c:spPr>
            <a:ln w="28575">
              <a:noFill/>
            </a:ln>
          </c:spPr>
          <c:marker>
            <c:symbol val="diamond"/>
            <c:size val="12"/>
            <c:spPr>
              <a:solidFill>
                <a:srgbClr val="10A036"/>
              </a:solidFill>
              <a:ln>
                <a:noFill/>
              </a:ln>
            </c:spPr>
          </c:marker>
          <c:trendline>
            <c:spPr>
              <a:ln w="22225">
                <a:solidFill>
                  <a:srgbClr val="10A036"/>
                </a:solidFill>
              </a:ln>
            </c:spPr>
            <c:trendlineType val="poly"/>
            <c:order val="2"/>
            <c:dispRSqr val="0"/>
            <c:dispEq val="0"/>
          </c:trendline>
          <c:xVal>
            <c:numRef>
              <c:f>Sheet1!$E$2:$E$6</c:f>
              <c:numCache>
                <c:formatCode>General</c:formatCode>
                <c:ptCount val="5"/>
                <c:pt idx="0">
                  <c:v>59982</c:v>
                </c:pt>
                <c:pt idx="1">
                  <c:v>86295</c:v>
                </c:pt>
                <c:pt idx="2">
                  <c:v>118383</c:v>
                </c:pt>
                <c:pt idx="3">
                  <c:v>170008</c:v>
                </c:pt>
                <c:pt idx="4">
                  <c:v>321159</c:v>
                </c:pt>
              </c:numCache>
            </c:numRef>
          </c:xVal>
          <c:yVal>
            <c:numRef>
              <c:f>Sheet1!$F$2:$F$6</c:f>
              <c:numCache>
                <c:formatCode>General</c:formatCode>
                <c:ptCount val="5"/>
                <c:pt idx="0">
                  <c:v>623.08333333333496</c:v>
                </c:pt>
                <c:pt idx="1">
                  <c:v>866.8333333333336</c:v>
                </c:pt>
                <c:pt idx="2">
                  <c:v>1125.5833333333292</c:v>
                </c:pt>
                <c:pt idx="3">
                  <c:v>1483.25</c:v>
                </c:pt>
                <c:pt idx="4">
                  <c:v>2210.8333333333471</c:v>
                </c:pt>
              </c:numCache>
            </c:numRef>
          </c:yVal>
          <c:smooth val="1"/>
        </c:ser>
        <c:dLbls>
          <c:showLegendKey val="0"/>
          <c:showVal val="0"/>
          <c:showCatName val="0"/>
          <c:showSerName val="0"/>
          <c:showPercent val="0"/>
          <c:showBubbleSize val="0"/>
        </c:dLbls>
        <c:axId val="67076864"/>
        <c:axId val="67075072"/>
      </c:scatterChart>
      <c:valAx>
        <c:axId val="67072000"/>
        <c:scaling>
          <c:orientation val="minMax"/>
        </c:scaling>
        <c:delete val="0"/>
        <c:axPos val="b"/>
        <c:numFmt formatCode="General" sourceLinked="1"/>
        <c:majorTickMark val="out"/>
        <c:minorTickMark val="none"/>
        <c:tickLblPos val="nextTo"/>
        <c:txPr>
          <a:bodyPr/>
          <a:lstStyle/>
          <a:p>
            <a:pPr>
              <a:defRPr sz="1400"/>
            </a:pPr>
            <a:endParaRPr lang="en-US"/>
          </a:p>
        </c:txPr>
        <c:crossAx val="67073536"/>
        <c:crosses val="autoZero"/>
        <c:crossBetween val="midCat"/>
      </c:valAx>
      <c:valAx>
        <c:axId val="67073536"/>
        <c:scaling>
          <c:orientation val="minMax"/>
          <c:max val="2500"/>
          <c:min val="0"/>
        </c:scaling>
        <c:delete val="0"/>
        <c:axPos val="l"/>
        <c:majorGridlines/>
        <c:numFmt formatCode="General" sourceLinked="1"/>
        <c:majorTickMark val="out"/>
        <c:minorTickMark val="none"/>
        <c:tickLblPos val="nextTo"/>
        <c:txPr>
          <a:bodyPr/>
          <a:lstStyle/>
          <a:p>
            <a:pPr>
              <a:defRPr sz="1400"/>
            </a:pPr>
            <a:endParaRPr lang="en-US"/>
          </a:p>
        </c:txPr>
        <c:crossAx val="67072000"/>
        <c:crosses val="autoZero"/>
        <c:crossBetween val="midCat"/>
        <c:majorUnit val="500"/>
      </c:valAx>
      <c:valAx>
        <c:axId val="67075072"/>
        <c:scaling>
          <c:orientation val="minMax"/>
          <c:max val="2500"/>
          <c:min val="0"/>
        </c:scaling>
        <c:delete val="0"/>
        <c:axPos val="r"/>
        <c:numFmt formatCode="General" sourceLinked="1"/>
        <c:majorTickMark val="out"/>
        <c:minorTickMark val="none"/>
        <c:tickLblPos val="nextTo"/>
        <c:txPr>
          <a:bodyPr/>
          <a:lstStyle/>
          <a:p>
            <a:pPr>
              <a:defRPr sz="1400"/>
            </a:pPr>
            <a:endParaRPr lang="en-US"/>
          </a:p>
        </c:txPr>
        <c:crossAx val="67076864"/>
        <c:crosses val="max"/>
        <c:crossBetween val="midCat"/>
        <c:majorUnit val="500"/>
      </c:valAx>
      <c:valAx>
        <c:axId val="67076864"/>
        <c:scaling>
          <c:orientation val="minMax"/>
        </c:scaling>
        <c:delete val="1"/>
        <c:axPos val="b"/>
        <c:numFmt formatCode="General" sourceLinked="1"/>
        <c:majorTickMark val="out"/>
        <c:minorTickMark val="none"/>
        <c:tickLblPos val="none"/>
        <c:crossAx val="67075072"/>
        <c:crosses val="autoZero"/>
        <c:crossBetween val="midCat"/>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250270186814884E-2"/>
          <c:y val="3.9046947256120838E-2"/>
          <c:w val="0.90747424954233658"/>
          <c:h val="0.8637615885492187"/>
        </c:manualLayout>
      </c:layout>
      <c:scatterChart>
        <c:scatterStyle val="smoothMarker"/>
        <c:varyColors val="0"/>
        <c:ser>
          <c:idx val="0"/>
          <c:order val="0"/>
          <c:tx>
            <c:strRef>
              <c:f>Sheet1!$B$1</c:f>
              <c:strCache>
                <c:ptCount val="1"/>
                <c:pt idx="0">
                  <c:v>Unweighted</c:v>
                </c:pt>
              </c:strCache>
            </c:strRef>
          </c:tx>
          <c:spPr>
            <a:ln>
              <a:solidFill>
                <a:srgbClr val="FF0000"/>
              </a:solidFill>
            </a:ln>
          </c:spPr>
          <c:marker>
            <c:symbol val="none"/>
          </c:marker>
          <c:xVal>
            <c:numRef>
              <c:f>Sheet1!$A$2:$A$36526</c:f>
              <c:numCache>
                <c:formatCode>General</c:formatCode>
                <c:ptCount val="36525"/>
                <c:pt idx="0">
                  <c:v>-2.4003576</c:v>
                </c:pt>
                <c:pt idx="1">
                  <c:v>-1.9539591999999999</c:v>
                </c:pt>
                <c:pt idx="2">
                  <c:v>-1.5075607999999967</c:v>
                </c:pt>
                <c:pt idx="3">
                  <c:v>-1.0611624</c:v>
                </c:pt>
                <c:pt idx="4">
                  <c:v>-0.6147639499999995</c:v>
                </c:pt>
                <c:pt idx="5">
                  <c:v>-0.16836551999999988</c:v>
                </c:pt>
                <c:pt idx="6">
                  <c:v>0.27803291000000002</c:v>
                </c:pt>
                <c:pt idx="7">
                  <c:v>0.72443133000000004</c:v>
                </c:pt>
                <c:pt idx="8">
                  <c:v>1.1708297999999973</c:v>
                </c:pt>
                <c:pt idx="9">
                  <c:v>1.6172281999999998</c:v>
                </c:pt>
                <c:pt idx="10">
                  <c:v>2.0636266000000001</c:v>
                </c:pt>
                <c:pt idx="11">
                  <c:v>2.5100249999999997</c:v>
                </c:pt>
                <c:pt idx="12">
                  <c:v>2.9564234999999943</c:v>
                </c:pt>
                <c:pt idx="13">
                  <c:v>3.4028218999999997</c:v>
                </c:pt>
                <c:pt idx="14">
                  <c:v>3.8492202999999998</c:v>
                </c:pt>
                <c:pt idx="15">
                  <c:v>4.2956187000000003</c:v>
                </c:pt>
                <c:pt idx="16">
                  <c:v>4.7420171999999985</c:v>
                </c:pt>
                <c:pt idx="17">
                  <c:v>5.1884155999999839</c:v>
                </c:pt>
                <c:pt idx="18">
                  <c:v>5.6348139999999889</c:v>
                </c:pt>
                <c:pt idx="19">
                  <c:v>6.0812124000000107</c:v>
                </c:pt>
                <c:pt idx="20">
                  <c:v>6.5276108999999849</c:v>
                </c:pt>
                <c:pt idx="21">
                  <c:v>6.9740092999999996</c:v>
                </c:pt>
                <c:pt idx="22">
                  <c:v>7.4204077000000002</c:v>
                </c:pt>
                <c:pt idx="23">
                  <c:v>7.8668060999999945</c:v>
                </c:pt>
                <c:pt idx="24">
                  <c:v>8.3132046000000006</c:v>
                </c:pt>
                <c:pt idx="25">
                  <c:v>8.7596030000000003</c:v>
                </c:pt>
                <c:pt idx="26">
                  <c:v>9.2060014000000017</c:v>
                </c:pt>
                <c:pt idx="27">
                  <c:v>9.6523998000000066</c:v>
                </c:pt>
                <c:pt idx="28">
                  <c:v>10.098797999999999</c:v>
                </c:pt>
                <c:pt idx="29">
                  <c:v>10.545197</c:v>
                </c:pt>
                <c:pt idx="30">
                  <c:v>10.991595</c:v>
                </c:pt>
                <c:pt idx="31">
                  <c:v>11.437994</c:v>
                </c:pt>
                <c:pt idx="32">
                  <c:v>11.884392</c:v>
                </c:pt>
                <c:pt idx="33">
                  <c:v>12.33079</c:v>
                </c:pt>
                <c:pt idx="34">
                  <c:v>12.777189</c:v>
                </c:pt>
                <c:pt idx="35">
                  <c:v>13.223587</c:v>
                </c:pt>
                <c:pt idx="36">
                  <c:v>13.669986000000021</c:v>
                </c:pt>
                <c:pt idx="37">
                  <c:v>14.116384</c:v>
                </c:pt>
                <c:pt idx="38">
                  <c:v>14.562783000000019</c:v>
                </c:pt>
                <c:pt idx="39">
                  <c:v>15.009181</c:v>
                </c:pt>
                <c:pt idx="40">
                  <c:v>15.455579000000023</c:v>
                </c:pt>
                <c:pt idx="41">
                  <c:v>15.901977999999998</c:v>
                </c:pt>
                <c:pt idx="42">
                  <c:v>16.348375999999988</c:v>
                </c:pt>
                <c:pt idx="43">
                  <c:v>16.794775000000001</c:v>
                </c:pt>
                <c:pt idx="44">
                  <c:v>17.241173</c:v>
                </c:pt>
                <c:pt idx="45">
                  <c:v>17.687570999999988</c:v>
                </c:pt>
                <c:pt idx="46">
                  <c:v>18.133970000000051</c:v>
                </c:pt>
                <c:pt idx="47">
                  <c:v>18.580368</c:v>
                </c:pt>
                <c:pt idx="48">
                  <c:v>19.026767</c:v>
                </c:pt>
                <c:pt idx="49">
                  <c:v>19.473165000000005</c:v>
                </c:pt>
              </c:numCache>
            </c:numRef>
          </c:xVal>
          <c:yVal>
            <c:numRef>
              <c:f>Sheet1!$B$2:$B$36526</c:f>
              <c:numCache>
                <c:formatCode>General</c:formatCode>
                <c:ptCount val="36525"/>
                <c:pt idx="0">
                  <c:v>2.9977000000000074E-4</c:v>
                </c:pt>
                <c:pt idx="1">
                  <c:v>1.49946E-3</c:v>
                </c:pt>
                <c:pt idx="2">
                  <c:v>4.0133300000000033E-3</c:v>
                </c:pt>
                <c:pt idx="3">
                  <c:v>9.7088600000000014E-3</c:v>
                </c:pt>
                <c:pt idx="4">
                  <c:v>1.7559269999999998E-2</c:v>
                </c:pt>
                <c:pt idx="5">
                  <c:v>3.0683920000000069E-2</c:v>
                </c:pt>
                <c:pt idx="6">
                  <c:v>6.0871950000000001E-2</c:v>
                </c:pt>
                <c:pt idx="7">
                  <c:v>0.11813285000000009</c:v>
                </c:pt>
                <c:pt idx="8">
                  <c:v>0.20087218000000001</c:v>
                </c:pt>
                <c:pt idx="9">
                  <c:v>0.27643474000000001</c:v>
                </c:pt>
                <c:pt idx="10">
                  <c:v>0.31316808000000085</c:v>
                </c:pt>
                <c:pt idx="11">
                  <c:v>0.28483777000000032</c:v>
                </c:pt>
                <c:pt idx="12">
                  <c:v>0.23828462</c:v>
                </c:pt>
                <c:pt idx="13">
                  <c:v>0.18510504000000033</c:v>
                </c:pt>
                <c:pt idx="14">
                  <c:v>0.13624979000000043</c:v>
                </c:pt>
                <c:pt idx="15">
                  <c:v>0.10081308</c:v>
                </c:pt>
                <c:pt idx="16">
                  <c:v>7.3246489999999997E-2</c:v>
                </c:pt>
                <c:pt idx="17">
                  <c:v>5.9557460000000034E-2</c:v>
                </c:pt>
                <c:pt idx="18">
                  <c:v>4.0410900000000034E-2</c:v>
                </c:pt>
                <c:pt idx="19">
                  <c:v>2.5018169999999999E-2</c:v>
                </c:pt>
                <c:pt idx="20">
                  <c:v>1.7648030000000002E-2</c:v>
                </c:pt>
                <c:pt idx="21">
                  <c:v>1.0903670000000027E-2</c:v>
                </c:pt>
                <c:pt idx="22">
                  <c:v>1.1622370000000036E-2</c:v>
                </c:pt>
                <c:pt idx="23">
                  <c:v>8.6913800000000003E-3</c:v>
                </c:pt>
                <c:pt idx="24">
                  <c:v>5.0268100000000013E-3</c:v>
                </c:pt>
                <c:pt idx="25">
                  <c:v>3.3746000000000002E-3</c:v>
                </c:pt>
                <c:pt idx="26">
                  <c:v>9.6801000000000048E-4</c:v>
                </c:pt>
                <c:pt idx="27">
                  <c:v>1.2699E-3</c:v>
                </c:pt>
                <c:pt idx="28">
                  <c:v>9.1365000000000218E-4</c:v>
                </c:pt>
                <c:pt idx="29">
                  <c:v>8.1132000000000025E-4</c:v>
                </c:pt>
                <c:pt idx="30">
                  <c:v>5.2716000000000243E-4</c:v>
                </c:pt>
                <c:pt idx="31">
                  <c:v>2.3426999999999999E-4</c:v>
                </c:pt>
                <c:pt idx="32">
                  <c:v>0</c:v>
                </c:pt>
                <c:pt idx="33">
                  <c:v>2.5526999999999999E-4</c:v>
                </c:pt>
                <c:pt idx="34">
                  <c:v>1.8718000000000036E-4</c:v>
                </c:pt>
                <c:pt idx="35">
                  <c:v>0</c:v>
                </c:pt>
                <c:pt idx="36">
                  <c:v>0</c:v>
                </c:pt>
                <c:pt idx="37">
                  <c:v>0</c:v>
                </c:pt>
                <c:pt idx="38">
                  <c:v>0</c:v>
                </c:pt>
                <c:pt idx="39">
                  <c:v>0</c:v>
                </c:pt>
                <c:pt idx="40">
                  <c:v>0</c:v>
                </c:pt>
                <c:pt idx="41">
                  <c:v>0</c:v>
                </c:pt>
                <c:pt idx="42">
                  <c:v>0</c:v>
                </c:pt>
                <c:pt idx="43">
                  <c:v>4.0043000000000023E-4</c:v>
                </c:pt>
                <c:pt idx="44">
                  <c:v>4.4639000000000023E-4</c:v>
                </c:pt>
                <c:pt idx="45">
                  <c:v>2.0450000000000057E-5</c:v>
                </c:pt>
                <c:pt idx="46">
                  <c:v>1.6655000000000042E-4</c:v>
                </c:pt>
                <c:pt idx="47">
                  <c:v>2.6339000000000088E-4</c:v>
                </c:pt>
                <c:pt idx="48">
                  <c:v>2.3436000000000054E-4</c:v>
                </c:pt>
                <c:pt idx="49">
                  <c:v>2.1976000000000054E-4</c:v>
                </c:pt>
              </c:numCache>
            </c:numRef>
          </c:yVal>
          <c:smooth val="1"/>
        </c:ser>
        <c:dLbls>
          <c:showLegendKey val="0"/>
          <c:showVal val="0"/>
          <c:showCatName val="0"/>
          <c:showSerName val="0"/>
          <c:showPercent val="0"/>
          <c:showBubbleSize val="0"/>
        </c:dLbls>
        <c:axId val="69558272"/>
        <c:axId val="69559808"/>
      </c:scatterChart>
      <c:scatterChart>
        <c:scatterStyle val="smoothMarker"/>
        <c:varyColors val="0"/>
        <c:ser>
          <c:idx val="1"/>
          <c:order val="1"/>
          <c:tx>
            <c:strRef>
              <c:f>Sheet1!$C$1</c:f>
              <c:strCache>
                <c:ptCount val="1"/>
                <c:pt idx="0">
                  <c:v>Expenditure-Weighted</c:v>
                </c:pt>
              </c:strCache>
            </c:strRef>
          </c:tx>
          <c:spPr>
            <a:ln>
              <a:solidFill>
                <a:schemeClr val="tx1"/>
              </a:solidFill>
            </a:ln>
          </c:spPr>
          <c:marker>
            <c:symbol val="none"/>
          </c:marker>
          <c:xVal>
            <c:numRef>
              <c:f>Sheet1!$C$2:$C$36526</c:f>
              <c:numCache>
                <c:formatCode>General</c:formatCode>
                <c:ptCount val="36525"/>
                <c:pt idx="0">
                  <c:v>-2.4003576</c:v>
                </c:pt>
                <c:pt idx="1">
                  <c:v>-1.9539591999999999</c:v>
                </c:pt>
                <c:pt idx="2">
                  <c:v>-1.5075607999999967</c:v>
                </c:pt>
                <c:pt idx="3">
                  <c:v>-1.0611624</c:v>
                </c:pt>
                <c:pt idx="4">
                  <c:v>-0.6147639499999995</c:v>
                </c:pt>
                <c:pt idx="5">
                  <c:v>-0.16836551999999988</c:v>
                </c:pt>
                <c:pt idx="6">
                  <c:v>0.27803291000000002</c:v>
                </c:pt>
                <c:pt idx="7">
                  <c:v>0.72443133000000004</c:v>
                </c:pt>
                <c:pt idx="8">
                  <c:v>1.1708297999999973</c:v>
                </c:pt>
                <c:pt idx="9">
                  <c:v>1.6172281999999998</c:v>
                </c:pt>
                <c:pt idx="10">
                  <c:v>2.0636266000000001</c:v>
                </c:pt>
                <c:pt idx="11">
                  <c:v>2.5100249999999997</c:v>
                </c:pt>
                <c:pt idx="12">
                  <c:v>2.9564234999999943</c:v>
                </c:pt>
                <c:pt idx="13">
                  <c:v>3.4028218999999997</c:v>
                </c:pt>
                <c:pt idx="14">
                  <c:v>3.8492202999999998</c:v>
                </c:pt>
                <c:pt idx="15">
                  <c:v>4.2956187000000003</c:v>
                </c:pt>
                <c:pt idx="16">
                  <c:v>4.7420171999999985</c:v>
                </c:pt>
                <c:pt idx="17">
                  <c:v>5.1884155999999839</c:v>
                </c:pt>
                <c:pt idx="18">
                  <c:v>5.6348139999999889</c:v>
                </c:pt>
                <c:pt idx="19">
                  <c:v>6.0812124000000107</c:v>
                </c:pt>
                <c:pt idx="20">
                  <c:v>6.5276108999999849</c:v>
                </c:pt>
                <c:pt idx="21">
                  <c:v>6.9740092999999996</c:v>
                </c:pt>
                <c:pt idx="22">
                  <c:v>7.4204077000000002</c:v>
                </c:pt>
                <c:pt idx="23">
                  <c:v>7.8668060999999945</c:v>
                </c:pt>
                <c:pt idx="24">
                  <c:v>8.3132046000000006</c:v>
                </c:pt>
                <c:pt idx="25">
                  <c:v>8.7596030000000003</c:v>
                </c:pt>
                <c:pt idx="26">
                  <c:v>9.2060014000000017</c:v>
                </c:pt>
                <c:pt idx="27">
                  <c:v>9.6523998000000066</c:v>
                </c:pt>
                <c:pt idx="28">
                  <c:v>10.098797999999999</c:v>
                </c:pt>
                <c:pt idx="29">
                  <c:v>10.545197</c:v>
                </c:pt>
                <c:pt idx="30">
                  <c:v>10.991595</c:v>
                </c:pt>
                <c:pt idx="31">
                  <c:v>11.437994</c:v>
                </c:pt>
                <c:pt idx="32">
                  <c:v>11.884392</c:v>
                </c:pt>
                <c:pt idx="33">
                  <c:v>12.33079</c:v>
                </c:pt>
                <c:pt idx="34">
                  <c:v>12.777189</c:v>
                </c:pt>
                <c:pt idx="35">
                  <c:v>13.223587</c:v>
                </c:pt>
                <c:pt idx="36">
                  <c:v>13.669986000000021</c:v>
                </c:pt>
                <c:pt idx="37">
                  <c:v>14.116384</c:v>
                </c:pt>
                <c:pt idx="38">
                  <c:v>14.562783000000019</c:v>
                </c:pt>
                <c:pt idx="39">
                  <c:v>15.009181</c:v>
                </c:pt>
                <c:pt idx="40">
                  <c:v>15.455579000000023</c:v>
                </c:pt>
                <c:pt idx="41">
                  <c:v>15.901977999999998</c:v>
                </c:pt>
                <c:pt idx="42">
                  <c:v>16.348375999999988</c:v>
                </c:pt>
                <c:pt idx="43">
                  <c:v>16.794775000000001</c:v>
                </c:pt>
                <c:pt idx="44">
                  <c:v>17.241173</c:v>
                </c:pt>
                <c:pt idx="45">
                  <c:v>17.687570999999988</c:v>
                </c:pt>
                <c:pt idx="46">
                  <c:v>18.133970000000051</c:v>
                </c:pt>
                <c:pt idx="47">
                  <c:v>18.580368</c:v>
                </c:pt>
                <c:pt idx="48">
                  <c:v>19.026767</c:v>
                </c:pt>
                <c:pt idx="49">
                  <c:v>19.473165000000005</c:v>
                </c:pt>
              </c:numCache>
            </c:numRef>
          </c:xVal>
          <c:yVal>
            <c:numRef>
              <c:f>Sheet1!$D$2:$D$36526</c:f>
              <c:numCache>
                <c:formatCode>General</c:formatCode>
                <c:ptCount val="36525"/>
                <c:pt idx="0">
                  <c:v>6.349400000000017E-4</c:v>
                </c:pt>
                <c:pt idx="1">
                  <c:v>1.7963800000000045E-3</c:v>
                </c:pt>
                <c:pt idx="2">
                  <c:v>7.8753700000000187E-3</c:v>
                </c:pt>
                <c:pt idx="3">
                  <c:v>2.3221390000000001E-2</c:v>
                </c:pt>
                <c:pt idx="4">
                  <c:v>3.9903899999999999E-2</c:v>
                </c:pt>
                <c:pt idx="5">
                  <c:v>5.8712900000000179E-2</c:v>
                </c:pt>
                <c:pt idx="6">
                  <c:v>0.10216855000000002</c:v>
                </c:pt>
                <c:pt idx="7">
                  <c:v>0.17262369</c:v>
                </c:pt>
                <c:pt idx="8">
                  <c:v>0.25078491000000008</c:v>
                </c:pt>
                <c:pt idx="9">
                  <c:v>0.31163969000000002</c:v>
                </c:pt>
                <c:pt idx="10">
                  <c:v>0.31975532000000001</c:v>
                </c:pt>
                <c:pt idx="11">
                  <c:v>0.26344201</c:v>
                </c:pt>
                <c:pt idx="12">
                  <c:v>0.20550315999999999</c:v>
                </c:pt>
                <c:pt idx="13">
                  <c:v>0.15251338000000064</c:v>
                </c:pt>
                <c:pt idx="14">
                  <c:v>0.10842979000000012</c:v>
                </c:pt>
                <c:pt idx="15">
                  <c:v>7.4334370000000149E-2</c:v>
                </c:pt>
                <c:pt idx="16">
                  <c:v>5.0434899999999998E-2</c:v>
                </c:pt>
                <c:pt idx="17">
                  <c:v>3.382835E-2</c:v>
                </c:pt>
                <c:pt idx="18">
                  <c:v>2.1883050000000012E-2</c:v>
                </c:pt>
                <c:pt idx="19">
                  <c:v>1.2506099999999999E-2</c:v>
                </c:pt>
                <c:pt idx="20">
                  <c:v>7.7286100000000107E-3</c:v>
                </c:pt>
                <c:pt idx="21">
                  <c:v>5.0652600000000107E-3</c:v>
                </c:pt>
                <c:pt idx="22">
                  <c:v>5.3098100000000033E-3</c:v>
                </c:pt>
                <c:pt idx="23">
                  <c:v>3.7311500000000077E-3</c:v>
                </c:pt>
                <c:pt idx="24">
                  <c:v>2.4688200000000048E-3</c:v>
                </c:pt>
                <c:pt idx="25">
                  <c:v>1.9484200000000043E-3</c:v>
                </c:pt>
                <c:pt idx="26">
                  <c:v>3.9041000000000108E-4</c:v>
                </c:pt>
                <c:pt idx="27">
                  <c:v>7.4127000000000166E-4</c:v>
                </c:pt>
                <c:pt idx="28">
                  <c:v>6.1218000000000004E-4</c:v>
                </c:pt>
                <c:pt idx="29">
                  <c:v>2.2169000000000016E-4</c:v>
                </c:pt>
                <c:pt idx="30">
                  <c:v>1.3266000000000032E-4</c:v>
                </c:pt>
                <c:pt idx="31">
                  <c:v>4.956000000000019E-5</c:v>
                </c:pt>
                <c:pt idx="32" formatCode="0.00E+00">
                  <c:v>0</c:v>
                </c:pt>
                <c:pt idx="33">
                  <c:v>1.0683000000000032E-4</c:v>
                </c:pt>
                <c:pt idx="34">
                  <c:v>7.8330000000000275E-5</c:v>
                </c:pt>
                <c:pt idx="35">
                  <c:v>0</c:v>
                </c:pt>
                <c:pt idx="36">
                  <c:v>0</c:v>
                </c:pt>
                <c:pt idx="37">
                  <c:v>0</c:v>
                </c:pt>
                <c:pt idx="38">
                  <c:v>0</c:v>
                </c:pt>
                <c:pt idx="39">
                  <c:v>0</c:v>
                </c:pt>
                <c:pt idx="40">
                  <c:v>0</c:v>
                </c:pt>
                <c:pt idx="41">
                  <c:v>0</c:v>
                </c:pt>
                <c:pt idx="42">
                  <c:v>0</c:v>
                </c:pt>
                <c:pt idx="43">
                  <c:v>1.2410000000000001E-4</c:v>
                </c:pt>
                <c:pt idx="44">
                  <c:v>1.4746000000000033E-4</c:v>
                </c:pt>
                <c:pt idx="45" formatCode="0.00E+00">
                  <c:v>7.4070000000000275E-6</c:v>
                </c:pt>
                <c:pt idx="46">
                  <c:v>4.7870000000000136E-5</c:v>
                </c:pt>
                <c:pt idx="47">
                  <c:v>7.5700000000000268E-5</c:v>
                </c:pt>
                <c:pt idx="48">
                  <c:v>1.1613000000000031E-4</c:v>
                </c:pt>
                <c:pt idx="49">
                  <c:v>1.0890000000000026E-4</c:v>
                </c:pt>
              </c:numCache>
            </c:numRef>
          </c:yVal>
          <c:smooth val="1"/>
        </c:ser>
        <c:dLbls>
          <c:showLegendKey val="0"/>
          <c:showVal val="0"/>
          <c:showCatName val="0"/>
          <c:showSerName val="0"/>
          <c:showPercent val="0"/>
          <c:showBubbleSize val="0"/>
        </c:dLbls>
        <c:axId val="69563136"/>
        <c:axId val="69561344"/>
      </c:scatterChart>
      <c:valAx>
        <c:axId val="69558272"/>
        <c:scaling>
          <c:orientation val="minMax"/>
          <c:max val="20"/>
          <c:min val="-3"/>
        </c:scaling>
        <c:delete val="0"/>
        <c:axPos val="b"/>
        <c:numFmt formatCode="General" sourceLinked="1"/>
        <c:majorTickMark val="out"/>
        <c:minorTickMark val="none"/>
        <c:tickLblPos val="nextTo"/>
        <c:txPr>
          <a:bodyPr/>
          <a:lstStyle/>
          <a:p>
            <a:pPr>
              <a:defRPr sz="1600"/>
            </a:pPr>
            <a:endParaRPr lang="en-US"/>
          </a:p>
        </c:txPr>
        <c:crossAx val="69559808"/>
        <c:crosses val="autoZero"/>
        <c:crossBetween val="midCat"/>
        <c:majorUnit val="1"/>
      </c:valAx>
      <c:valAx>
        <c:axId val="69559808"/>
        <c:scaling>
          <c:orientation val="minMax"/>
          <c:max val="0.60000000000000064"/>
          <c:min val="0"/>
        </c:scaling>
        <c:delete val="0"/>
        <c:axPos val="l"/>
        <c:majorGridlines>
          <c:spPr>
            <a:ln>
              <a:noFill/>
            </a:ln>
          </c:spPr>
        </c:majorGridlines>
        <c:numFmt formatCode="#,##0.0" sourceLinked="0"/>
        <c:majorTickMark val="none"/>
        <c:minorTickMark val="none"/>
        <c:tickLblPos val="nextTo"/>
        <c:crossAx val="69558272"/>
        <c:crossesAt val="-10"/>
        <c:crossBetween val="midCat"/>
        <c:majorUnit val="0.2"/>
      </c:valAx>
      <c:valAx>
        <c:axId val="69561344"/>
        <c:scaling>
          <c:orientation val="minMax"/>
          <c:max val="0.60000000000000064"/>
          <c:min val="0"/>
        </c:scaling>
        <c:delete val="0"/>
        <c:axPos val="r"/>
        <c:numFmt formatCode="General" sourceLinked="1"/>
        <c:majorTickMark val="none"/>
        <c:minorTickMark val="none"/>
        <c:tickLblPos val="none"/>
        <c:crossAx val="69563136"/>
        <c:crosses val="max"/>
        <c:crossBetween val="midCat"/>
        <c:majorUnit val="5.0000000000000024E-2"/>
      </c:valAx>
      <c:valAx>
        <c:axId val="69563136"/>
        <c:scaling>
          <c:orientation val="minMax"/>
        </c:scaling>
        <c:delete val="1"/>
        <c:axPos val="b"/>
        <c:numFmt formatCode="General" sourceLinked="1"/>
        <c:majorTickMark val="out"/>
        <c:minorTickMark val="none"/>
        <c:tickLblPos val="none"/>
        <c:crossAx val="69561344"/>
        <c:crosses val="autoZero"/>
        <c:crossBetween val="midCat"/>
      </c:valAx>
      <c:spPr>
        <a:noFill/>
        <a:ln>
          <a:solidFill>
            <a:schemeClr val="tx1"/>
          </a:solidFill>
        </a:ln>
      </c:spPr>
    </c:plotArea>
    <c:legend>
      <c:legendPos val="r"/>
      <c:layout>
        <c:manualLayout>
          <c:xMode val="edge"/>
          <c:yMode val="edge"/>
          <c:x val="0.65957983193277481"/>
          <c:y val="0.19053367826809967"/>
          <c:w val="0.26376772756346634"/>
          <c:h val="0.25326616418850001"/>
        </c:manualLayout>
      </c:layout>
      <c:overlay val="1"/>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250270186814884E-2"/>
          <c:y val="3.9046947256120838E-2"/>
          <c:w val="0.90747424954233658"/>
          <c:h val="0.8637615885492187"/>
        </c:manualLayout>
      </c:layout>
      <c:scatterChart>
        <c:scatterStyle val="smoothMarker"/>
        <c:varyColors val="0"/>
        <c:ser>
          <c:idx val="0"/>
          <c:order val="0"/>
          <c:tx>
            <c:strRef>
              <c:f>Sheet1!$B$1</c:f>
              <c:strCache>
                <c:ptCount val="1"/>
                <c:pt idx="0">
                  <c:v>Unweighted</c:v>
                </c:pt>
              </c:strCache>
            </c:strRef>
          </c:tx>
          <c:spPr>
            <a:ln>
              <a:solidFill>
                <a:srgbClr val="FF0000"/>
              </a:solidFill>
            </a:ln>
          </c:spPr>
          <c:marker>
            <c:symbol val="none"/>
          </c:marker>
          <c:xVal>
            <c:numRef>
              <c:f>Sheet1!$A$2:$A$36526</c:f>
              <c:numCache>
                <c:formatCode>General</c:formatCode>
                <c:ptCount val="36525"/>
                <c:pt idx="0">
                  <c:v>-0.44333963999999998</c:v>
                </c:pt>
                <c:pt idx="1">
                  <c:v>-6.995800000000002E-2</c:v>
                </c:pt>
                <c:pt idx="2">
                  <c:v>0.30342364000000038</c:v>
                </c:pt>
                <c:pt idx="3">
                  <c:v>0.67680528000000184</c:v>
                </c:pt>
                <c:pt idx="4">
                  <c:v>1.0501868999999999</c:v>
                </c:pt>
                <c:pt idx="5">
                  <c:v>1.423568599999997</c:v>
                </c:pt>
                <c:pt idx="6">
                  <c:v>1.7969501999999999</c:v>
                </c:pt>
                <c:pt idx="7">
                  <c:v>2.1703318000000054</c:v>
                </c:pt>
                <c:pt idx="8">
                  <c:v>2.5437135000000048</c:v>
                </c:pt>
                <c:pt idx="9">
                  <c:v>2.9170950999999987</c:v>
                </c:pt>
                <c:pt idx="10">
                  <c:v>3.2904768</c:v>
                </c:pt>
                <c:pt idx="11">
                  <c:v>3.6638583999999987</c:v>
                </c:pt>
                <c:pt idx="12">
                  <c:v>4.0372399999999997</c:v>
                </c:pt>
                <c:pt idx="13">
                  <c:v>4.4106217000000107</c:v>
                </c:pt>
                <c:pt idx="14">
                  <c:v>4.7840033000000002</c:v>
                </c:pt>
                <c:pt idx="15">
                  <c:v>5.1573849999999819</c:v>
                </c:pt>
                <c:pt idx="16">
                  <c:v>5.5307665999999998</c:v>
                </c:pt>
                <c:pt idx="17">
                  <c:v>5.9041481999999998</c:v>
                </c:pt>
                <c:pt idx="18">
                  <c:v>6.2775299000000002</c:v>
                </c:pt>
                <c:pt idx="19">
                  <c:v>6.6509114999999879</c:v>
                </c:pt>
                <c:pt idx="20">
                  <c:v>7.0242931000000004</c:v>
                </c:pt>
                <c:pt idx="21">
                  <c:v>7.3976747999999946</c:v>
                </c:pt>
                <c:pt idx="22">
                  <c:v>7.7710564000000097</c:v>
                </c:pt>
                <c:pt idx="23">
                  <c:v>8.1444380999999986</c:v>
                </c:pt>
                <c:pt idx="24">
                  <c:v>8.5178196999999987</c:v>
                </c:pt>
                <c:pt idx="25">
                  <c:v>8.8912012999999988</c:v>
                </c:pt>
                <c:pt idx="26">
                  <c:v>9.264583</c:v>
                </c:pt>
                <c:pt idx="27">
                  <c:v>9.6379645999999983</c:v>
                </c:pt>
                <c:pt idx="28">
                  <c:v>10.011346</c:v>
                </c:pt>
                <c:pt idx="29">
                  <c:v>10.384728000000001</c:v>
                </c:pt>
                <c:pt idx="30">
                  <c:v>10.758109999999999</c:v>
                </c:pt>
                <c:pt idx="31">
                  <c:v>11.131490999999999</c:v>
                </c:pt>
                <c:pt idx="32">
                  <c:v>11.504872999999998</c:v>
                </c:pt>
                <c:pt idx="33">
                  <c:v>11.878254</c:v>
                </c:pt>
                <c:pt idx="34">
                  <c:v>12.251636000000019</c:v>
                </c:pt>
                <c:pt idx="35">
                  <c:v>12.625018000000001</c:v>
                </c:pt>
                <c:pt idx="36">
                  <c:v>12.998398999999999</c:v>
                </c:pt>
                <c:pt idx="37">
                  <c:v>13.371781</c:v>
                </c:pt>
                <c:pt idx="38">
                  <c:v>13.745162999999998</c:v>
                </c:pt>
                <c:pt idx="39">
                  <c:v>14.118544</c:v>
                </c:pt>
                <c:pt idx="40">
                  <c:v>14.491925999999999</c:v>
                </c:pt>
                <c:pt idx="41">
                  <c:v>14.865308000000002</c:v>
                </c:pt>
                <c:pt idx="42">
                  <c:v>15.238689000000001</c:v>
                </c:pt>
                <c:pt idx="43">
                  <c:v>15.612070999999998</c:v>
                </c:pt>
                <c:pt idx="44">
                  <c:v>15.985452000000027</c:v>
                </c:pt>
                <c:pt idx="45">
                  <c:v>16.358834000000005</c:v>
                </c:pt>
                <c:pt idx="46">
                  <c:v>16.732215999999987</c:v>
                </c:pt>
                <c:pt idx="47">
                  <c:v>17.105596999999989</c:v>
                </c:pt>
                <c:pt idx="48">
                  <c:v>17.478978999999999</c:v>
                </c:pt>
                <c:pt idx="49">
                  <c:v>17.852360999999988</c:v>
                </c:pt>
              </c:numCache>
            </c:numRef>
          </c:xVal>
          <c:yVal>
            <c:numRef>
              <c:f>Sheet1!$B$2:$B$36526</c:f>
              <c:numCache>
                <c:formatCode>General</c:formatCode>
                <c:ptCount val="36525"/>
                <c:pt idx="0">
                  <c:v>3.3842000000000073E-4</c:v>
                </c:pt>
                <c:pt idx="1">
                  <c:v>2.1482900000000058E-3</c:v>
                </c:pt>
                <c:pt idx="2">
                  <c:v>2.8126459999999909E-2</c:v>
                </c:pt>
                <c:pt idx="3">
                  <c:v>0.11985698</c:v>
                </c:pt>
                <c:pt idx="4">
                  <c:v>0.22999795000000037</c:v>
                </c:pt>
                <c:pt idx="5">
                  <c:v>0.28700135000000004</c:v>
                </c:pt>
                <c:pt idx="6">
                  <c:v>0.41420052000000002</c:v>
                </c:pt>
                <c:pt idx="7">
                  <c:v>0.43089992000000032</c:v>
                </c:pt>
                <c:pt idx="8">
                  <c:v>0.30592565000000038</c:v>
                </c:pt>
                <c:pt idx="9">
                  <c:v>0.19600234999999999</c:v>
                </c:pt>
                <c:pt idx="10">
                  <c:v>0.13711840000000033</c:v>
                </c:pt>
                <c:pt idx="11">
                  <c:v>9.9030690000000046E-2</c:v>
                </c:pt>
                <c:pt idx="12">
                  <c:v>7.2710490000000252E-2</c:v>
                </c:pt>
                <c:pt idx="13">
                  <c:v>5.2188600000000099E-2</c:v>
                </c:pt>
                <c:pt idx="14">
                  <c:v>4.3632780000000024E-2</c:v>
                </c:pt>
                <c:pt idx="15">
                  <c:v>3.3778219999999998E-2</c:v>
                </c:pt>
                <c:pt idx="16">
                  <c:v>3.0151299999999999E-2</c:v>
                </c:pt>
                <c:pt idx="17">
                  <c:v>2.4929919999999998E-2</c:v>
                </c:pt>
                <c:pt idx="18">
                  <c:v>3.7781920000000052E-2</c:v>
                </c:pt>
                <c:pt idx="19">
                  <c:v>3.0139130000000052E-2</c:v>
                </c:pt>
                <c:pt idx="20">
                  <c:v>1.4330389999999998E-2</c:v>
                </c:pt>
                <c:pt idx="21">
                  <c:v>9.7944200000000033E-3</c:v>
                </c:pt>
                <c:pt idx="22">
                  <c:v>9.9240000000000005E-3</c:v>
                </c:pt>
                <c:pt idx="23">
                  <c:v>9.5888900000000027E-3</c:v>
                </c:pt>
                <c:pt idx="24">
                  <c:v>9.5878000000000005E-3</c:v>
                </c:pt>
                <c:pt idx="25">
                  <c:v>8.1914800000000027E-3</c:v>
                </c:pt>
                <c:pt idx="26">
                  <c:v>5.1823900000000003E-3</c:v>
                </c:pt>
                <c:pt idx="27">
                  <c:v>4.3267100000000001E-3</c:v>
                </c:pt>
                <c:pt idx="28">
                  <c:v>2.3088900000000001E-3</c:v>
                </c:pt>
                <c:pt idx="29">
                  <c:v>1.5455099999999999E-3</c:v>
                </c:pt>
                <c:pt idx="30">
                  <c:v>2.2454800000000063E-3</c:v>
                </c:pt>
                <c:pt idx="31">
                  <c:v>1.6302600000000036E-3</c:v>
                </c:pt>
                <c:pt idx="32">
                  <c:v>1.2128600000000001E-3</c:v>
                </c:pt>
                <c:pt idx="33">
                  <c:v>1.5491600000000021E-3</c:v>
                </c:pt>
                <c:pt idx="34">
                  <c:v>2.3829200000000002E-3</c:v>
                </c:pt>
                <c:pt idx="35">
                  <c:v>2.7784400000000001E-3</c:v>
                </c:pt>
                <c:pt idx="36">
                  <c:v>1.6731600000000038E-3</c:v>
                </c:pt>
                <c:pt idx="37">
                  <c:v>1.5736500000000024E-3</c:v>
                </c:pt>
                <c:pt idx="38">
                  <c:v>2.7155900000000077E-3</c:v>
                </c:pt>
                <c:pt idx="39">
                  <c:v>2.9023400000000002E-3</c:v>
                </c:pt>
                <c:pt idx="40">
                  <c:v>2.0380000000000012E-3</c:v>
                </c:pt>
                <c:pt idx="41">
                  <c:v>2.1805900000000092E-3</c:v>
                </c:pt>
                <c:pt idx="42">
                  <c:v>1.830050000000006E-3</c:v>
                </c:pt>
                <c:pt idx="43">
                  <c:v>9.3486000000000046E-4</c:v>
                </c:pt>
                <c:pt idx="44">
                  <c:v>9.9808000000000297E-4</c:v>
                </c:pt>
                <c:pt idx="45">
                  <c:v>8.5858000000000288E-4</c:v>
                </c:pt>
                <c:pt idx="46">
                  <c:v>1.1559999999999999E-5</c:v>
                </c:pt>
                <c:pt idx="47">
                  <c:v>0</c:v>
                </c:pt>
                <c:pt idx="48">
                  <c:v>9.7760000000000311E-5</c:v>
                </c:pt>
                <c:pt idx="49">
                  <c:v>1.4530000000000001E-4</c:v>
                </c:pt>
              </c:numCache>
            </c:numRef>
          </c:yVal>
          <c:smooth val="1"/>
        </c:ser>
        <c:dLbls>
          <c:showLegendKey val="0"/>
          <c:showVal val="0"/>
          <c:showCatName val="0"/>
          <c:showSerName val="0"/>
          <c:showPercent val="0"/>
          <c:showBubbleSize val="0"/>
        </c:dLbls>
        <c:axId val="73178112"/>
        <c:axId val="73396992"/>
      </c:scatterChart>
      <c:scatterChart>
        <c:scatterStyle val="smoothMarker"/>
        <c:varyColors val="0"/>
        <c:ser>
          <c:idx val="1"/>
          <c:order val="1"/>
          <c:tx>
            <c:strRef>
              <c:f>Sheet1!$C$1</c:f>
              <c:strCache>
                <c:ptCount val="1"/>
                <c:pt idx="0">
                  <c:v>Expenditure-Weighted</c:v>
                </c:pt>
              </c:strCache>
            </c:strRef>
          </c:tx>
          <c:spPr>
            <a:ln>
              <a:solidFill>
                <a:schemeClr val="tx1"/>
              </a:solidFill>
            </a:ln>
          </c:spPr>
          <c:marker>
            <c:symbol val="none"/>
          </c:marker>
          <c:xVal>
            <c:numRef>
              <c:f>Sheet1!$C$2:$C$36526</c:f>
              <c:numCache>
                <c:formatCode>General</c:formatCode>
                <c:ptCount val="36525"/>
                <c:pt idx="0">
                  <c:v>-0.44333963999999998</c:v>
                </c:pt>
                <c:pt idx="1">
                  <c:v>-6.995800000000002E-2</c:v>
                </c:pt>
                <c:pt idx="2">
                  <c:v>0.30342364000000038</c:v>
                </c:pt>
                <c:pt idx="3">
                  <c:v>0.67680528000000184</c:v>
                </c:pt>
                <c:pt idx="4">
                  <c:v>1.0501868999999999</c:v>
                </c:pt>
                <c:pt idx="5">
                  <c:v>1.423568599999997</c:v>
                </c:pt>
                <c:pt idx="6">
                  <c:v>1.7969501999999999</c:v>
                </c:pt>
                <c:pt idx="7">
                  <c:v>2.1703318000000054</c:v>
                </c:pt>
                <c:pt idx="8">
                  <c:v>2.5437135000000048</c:v>
                </c:pt>
                <c:pt idx="9">
                  <c:v>2.9170950999999987</c:v>
                </c:pt>
                <c:pt idx="10">
                  <c:v>3.2904768</c:v>
                </c:pt>
                <c:pt idx="11">
                  <c:v>3.6638583999999987</c:v>
                </c:pt>
                <c:pt idx="12">
                  <c:v>4.0372399999999997</c:v>
                </c:pt>
                <c:pt idx="13">
                  <c:v>4.4106217000000107</c:v>
                </c:pt>
                <c:pt idx="14">
                  <c:v>4.7840033000000002</c:v>
                </c:pt>
                <c:pt idx="15">
                  <c:v>5.1573849999999819</c:v>
                </c:pt>
                <c:pt idx="16">
                  <c:v>5.5307665999999998</c:v>
                </c:pt>
                <c:pt idx="17">
                  <c:v>5.9041481999999998</c:v>
                </c:pt>
                <c:pt idx="18">
                  <c:v>6.2775299000000002</c:v>
                </c:pt>
                <c:pt idx="19">
                  <c:v>6.6509114999999879</c:v>
                </c:pt>
                <c:pt idx="20">
                  <c:v>7.0242931000000004</c:v>
                </c:pt>
                <c:pt idx="21">
                  <c:v>7.3976747999999946</c:v>
                </c:pt>
                <c:pt idx="22">
                  <c:v>7.7710564000000097</c:v>
                </c:pt>
                <c:pt idx="23">
                  <c:v>8.1444380999999986</c:v>
                </c:pt>
                <c:pt idx="24">
                  <c:v>8.5178196999999987</c:v>
                </c:pt>
                <c:pt idx="25">
                  <c:v>8.8912012999999988</c:v>
                </c:pt>
                <c:pt idx="26">
                  <c:v>9.264583</c:v>
                </c:pt>
                <c:pt idx="27">
                  <c:v>9.6379645999999983</c:v>
                </c:pt>
                <c:pt idx="28">
                  <c:v>10.011346</c:v>
                </c:pt>
                <c:pt idx="29">
                  <c:v>10.384728000000001</c:v>
                </c:pt>
                <c:pt idx="30">
                  <c:v>10.758109999999999</c:v>
                </c:pt>
                <c:pt idx="31">
                  <c:v>11.131490999999999</c:v>
                </c:pt>
                <c:pt idx="32">
                  <c:v>11.504872999999998</c:v>
                </c:pt>
                <c:pt idx="33">
                  <c:v>11.878254</c:v>
                </c:pt>
                <c:pt idx="34">
                  <c:v>12.251636000000019</c:v>
                </c:pt>
                <c:pt idx="35">
                  <c:v>12.625018000000001</c:v>
                </c:pt>
                <c:pt idx="36">
                  <c:v>12.998398999999999</c:v>
                </c:pt>
                <c:pt idx="37">
                  <c:v>13.371781</c:v>
                </c:pt>
                <c:pt idx="38">
                  <c:v>13.745162999999998</c:v>
                </c:pt>
                <c:pt idx="39">
                  <c:v>14.118544</c:v>
                </c:pt>
                <c:pt idx="40">
                  <c:v>14.491925999999999</c:v>
                </c:pt>
                <c:pt idx="41">
                  <c:v>14.865308000000002</c:v>
                </c:pt>
                <c:pt idx="42">
                  <c:v>15.238689000000001</c:v>
                </c:pt>
                <c:pt idx="43">
                  <c:v>15.612070999999998</c:v>
                </c:pt>
                <c:pt idx="44">
                  <c:v>15.985452000000027</c:v>
                </c:pt>
                <c:pt idx="45">
                  <c:v>16.358834000000005</c:v>
                </c:pt>
                <c:pt idx="46">
                  <c:v>16.732215999999987</c:v>
                </c:pt>
                <c:pt idx="47">
                  <c:v>17.105596999999989</c:v>
                </c:pt>
                <c:pt idx="48">
                  <c:v>17.478978999999999</c:v>
                </c:pt>
                <c:pt idx="49">
                  <c:v>17.852360999999988</c:v>
                </c:pt>
              </c:numCache>
            </c:numRef>
          </c:xVal>
          <c:yVal>
            <c:numRef>
              <c:f>Sheet1!$D$2:$D$36526</c:f>
              <c:numCache>
                <c:formatCode>General</c:formatCode>
                <c:ptCount val="36525"/>
                <c:pt idx="0">
                  <c:v>2.9129999999999998E-4</c:v>
                </c:pt>
                <c:pt idx="1">
                  <c:v>2.1800700000000053E-3</c:v>
                </c:pt>
                <c:pt idx="2">
                  <c:v>3.0837820000000068E-2</c:v>
                </c:pt>
                <c:pt idx="3">
                  <c:v>0.13051836999999999</c:v>
                </c:pt>
                <c:pt idx="4">
                  <c:v>0.25082375000000001</c:v>
                </c:pt>
                <c:pt idx="5">
                  <c:v>0.30392983000000068</c:v>
                </c:pt>
                <c:pt idx="6">
                  <c:v>0.43925818000000061</c:v>
                </c:pt>
                <c:pt idx="7">
                  <c:v>0.45624530999999996</c:v>
                </c:pt>
                <c:pt idx="8">
                  <c:v>0.30748934000000061</c:v>
                </c:pt>
                <c:pt idx="9">
                  <c:v>0.1909269800000003</c:v>
                </c:pt>
                <c:pt idx="10">
                  <c:v>0.13213844999999999</c:v>
                </c:pt>
                <c:pt idx="11">
                  <c:v>8.9219370000000006E-2</c:v>
                </c:pt>
                <c:pt idx="12">
                  <c:v>6.3424090000000002E-2</c:v>
                </c:pt>
                <c:pt idx="13">
                  <c:v>4.5356520000000115E-2</c:v>
                </c:pt>
                <c:pt idx="14">
                  <c:v>3.4383150000000001E-2</c:v>
                </c:pt>
                <c:pt idx="15">
                  <c:v>2.7695430000000052E-2</c:v>
                </c:pt>
                <c:pt idx="16">
                  <c:v>2.5310599999999978E-2</c:v>
                </c:pt>
                <c:pt idx="17">
                  <c:v>2.2276080000000011E-2</c:v>
                </c:pt>
                <c:pt idx="18">
                  <c:v>3.4634110000000079E-2</c:v>
                </c:pt>
                <c:pt idx="19">
                  <c:v>2.7024230000000048E-2</c:v>
                </c:pt>
                <c:pt idx="20">
                  <c:v>7.8435699999999994E-3</c:v>
                </c:pt>
                <c:pt idx="21">
                  <c:v>4.8500500000000024E-3</c:v>
                </c:pt>
                <c:pt idx="22">
                  <c:v>5.2901900000000106E-3</c:v>
                </c:pt>
                <c:pt idx="23">
                  <c:v>6.0960300000000014E-3</c:v>
                </c:pt>
                <c:pt idx="24">
                  <c:v>6.0451899999999998E-3</c:v>
                </c:pt>
                <c:pt idx="25">
                  <c:v>5.9985400000000114E-3</c:v>
                </c:pt>
                <c:pt idx="26">
                  <c:v>2.5581200000000053E-3</c:v>
                </c:pt>
                <c:pt idx="27">
                  <c:v>1.5174699999999999E-3</c:v>
                </c:pt>
                <c:pt idx="28">
                  <c:v>1.0686700000000001E-3</c:v>
                </c:pt>
                <c:pt idx="29">
                  <c:v>8.3492000000000245E-4</c:v>
                </c:pt>
                <c:pt idx="30">
                  <c:v>1.0819899999999999E-3</c:v>
                </c:pt>
                <c:pt idx="31">
                  <c:v>9.332600000000039E-4</c:v>
                </c:pt>
                <c:pt idx="32" formatCode="0.00E+00">
                  <c:v>9.1133000000000023E-4</c:v>
                </c:pt>
                <c:pt idx="33">
                  <c:v>5.5241000000000003E-4</c:v>
                </c:pt>
                <c:pt idx="34">
                  <c:v>1.9614600000000021E-3</c:v>
                </c:pt>
                <c:pt idx="35">
                  <c:v>2.6987800000000074E-3</c:v>
                </c:pt>
                <c:pt idx="36">
                  <c:v>1.1182300000000024E-3</c:v>
                </c:pt>
                <c:pt idx="37" formatCode="0.00E+00">
                  <c:v>8.6543000000000026E-4</c:v>
                </c:pt>
                <c:pt idx="38" formatCode="0.00E+00">
                  <c:v>2.4727099999999999E-3</c:v>
                </c:pt>
                <c:pt idx="39">
                  <c:v>3.05661E-3</c:v>
                </c:pt>
                <c:pt idx="40" formatCode="0.00E+00">
                  <c:v>1.6950700000000032E-3</c:v>
                </c:pt>
                <c:pt idx="41">
                  <c:v>2.4641900000000067E-3</c:v>
                </c:pt>
                <c:pt idx="42">
                  <c:v>2.0060999999999998E-3</c:v>
                </c:pt>
                <c:pt idx="43">
                  <c:v>5.5459000000000031E-4</c:v>
                </c:pt>
                <c:pt idx="44">
                  <c:v>7.0430000000000167E-4</c:v>
                </c:pt>
                <c:pt idx="45">
                  <c:v>4.4120000000000097E-4</c:v>
                </c:pt>
                <c:pt idx="46">
                  <c:v>1.4000000000000039E-5</c:v>
                </c:pt>
                <c:pt idx="47">
                  <c:v>0</c:v>
                </c:pt>
                <c:pt idx="48">
                  <c:v>1.1959999999999999E-4</c:v>
                </c:pt>
                <c:pt idx="49" formatCode="0.00E+00">
                  <c:v>1.7775000000000031E-4</c:v>
                </c:pt>
                <c:pt idx="80">
                  <c:v>1.5000000000000026E-3</c:v>
                </c:pt>
              </c:numCache>
            </c:numRef>
          </c:yVal>
          <c:smooth val="1"/>
        </c:ser>
        <c:dLbls>
          <c:showLegendKey val="0"/>
          <c:showVal val="0"/>
          <c:showCatName val="0"/>
          <c:showSerName val="0"/>
          <c:showPercent val="0"/>
          <c:showBubbleSize val="0"/>
        </c:dLbls>
        <c:axId val="73654272"/>
        <c:axId val="73398528"/>
      </c:scatterChart>
      <c:valAx>
        <c:axId val="73178112"/>
        <c:scaling>
          <c:orientation val="minMax"/>
          <c:max val="20"/>
          <c:min val="-3"/>
        </c:scaling>
        <c:delete val="0"/>
        <c:axPos val="b"/>
        <c:numFmt formatCode="General" sourceLinked="1"/>
        <c:majorTickMark val="out"/>
        <c:minorTickMark val="none"/>
        <c:tickLblPos val="nextTo"/>
        <c:txPr>
          <a:bodyPr/>
          <a:lstStyle/>
          <a:p>
            <a:pPr>
              <a:defRPr sz="1600"/>
            </a:pPr>
            <a:endParaRPr lang="en-US"/>
          </a:p>
        </c:txPr>
        <c:crossAx val="73396992"/>
        <c:crosses val="autoZero"/>
        <c:crossBetween val="midCat"/>
        <c:majorUnit val="1"/>
      </c:valAx>
      <c:valAx>
        <c:axId val="73396992"/>
        <c:scaling>
          <c:orientation val="minMax"/>
          <c:max val="0.60000000000000064"/>
          <c:min val="0"/>
        </c:scaling>
        <c:delete val="0"/>
        <c:axPos val="l"/>
        <c:majorGridlines>
          <c:spPr>
            <a:ln>
              <a:noFill/>
            </a:ln>
          </c:spPr>
        </c:majorGridlines>
        <c:numFmt formatCode="#,##0.0" sourceLinked="0"/>
        <c:majorTickMark val="none"/>
        <c:minorTickMark val="none"/>
        <c:tickLblPos val="nextTo"/>
        <c:crossAx val="73178112"/>
        <c:crossesAt val="-10"/>
        <c:crossBetween val="midCat"/>
        <c:majorUnit val="0.2"/>
      </c:valAx>
      <c:valAx>
        <c:axId val="73398528"/>
        <c:scaling>
          <c:orientation val="minMax"/>
          <c:max val="0.60000000000000064"/>
          <c:min val="0"/>
        </c:scaling>
        <c:delete val="0"/>
        <c:axPos val="r"/>
        <c:numFmt formatCode="General" sourceLinked="1"/>
        <c:majorTickMark val="none"/>
        <c:minorTickMark val="none"/>
        <c:tickLblPos val="none"/>
        <c:crossAx val="73654272"/>
        <c:crosses val="max"/>
        <c:crossBetween val="midCat"/>
        <c:majorUnit val="5.0000000000000024E-2"/>
      </c:valAx>
      <c:valAx>
        <c:axId val="73654272"/>
        <c:scaling>
          <c:orientation val="minMax"/>
        </c:scaling>
        <c:delete val="1"/>
        <c:axPos val="b"/>
        <c:numFmt formatCode="General" sourceLinked="1"/>
        <c:majorTickMark val="out"/>
        <c:minorTickMark val="none"/>
        <c:tickLblPos val="none"/>
        <c:crossAx val="73398528"/>
        <c:crosses val="autoZero"/>
        <c:crossBetween val="midCat"/>
      </c:valAx>
      <c:spPr>
        <a:noFill/>
        <a:ln>
          <a:solidFill>
            <a:schemeClr val="tx1"/>
          </a:solidFill>
        </a:ln>
      </c:spPr>
    </c:plotArea>
    <c:legend>
      <c:legendPos val="r"/>
      <c:layout>
        <c:manualLayout>
          <c:xMode val="edge"/>
          <c:yMode val="edge"/>
          <c:x val="0.66233187763294421"/>
          <c:y val="0.19053367826809967"/>
          <c:w val="0.26376772756346634"/>
          <c:h val="0.25326616418850001"/>
        </c:manualLayout>
      </c:layout>
      <c:overlay val="1"/>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250270186814884E-2"/>
          <c:y val="3.9046947256120838E-2"/>
          <c:w val="0.90747424954233658"/>
          <c:h val="0.8637615885492187"/>
        </c:manualLayout>
      </c:layout>
      <c:scatterChart>
        <c:scatterStyle val="smoothMarker"/>
        <c:varyColors val="0"/>
        <c:ser>
          <c:idx val="0"/>
          <c:order val="0"/>
          <c:tx>
            <c:strRef>
              <c:f>Sheet1!$B$1</c:f>
              <c:strCache>
                <c:ptCount val="1"/>
                <c:pt idx="0">
                  <c:v>Quintile 1 (Lowest)</c:v>
                </c:pt>
              </c:strCache>
            </c:strRef>
          </c:tx>
          <c:spPr>
            <a:ln>
              <a:solidFill>
                <a:srgbClr val="FFC000"/>
              </a:solidFill>
            </a:ln>
          </c:spPr>
          <c:marker>
            <c:symbol val="none"/>
          </c:marker>
          <c:xVal>
            <c:numRef>
              <c:f>Sheet1!$A$2:$A$36526</c:f>
              <c:numCache>
                <c:formatCode>General</c:formatCode>
                <c:ptCount val="36525"/>
                <c:pt idx="0">
                  <c:v>-2.1882083999999997</c:v>
                </c:pt>
                <c:pt idx="1">
                  <c:v>-1.7461395</c:v>
                </c:pt>
                <c:pt idx="2">
                  <c:v>-1.3040707</c:v>
                </c:pt>
                <c:pt idx="3">
                  <c:v>-0.86200184000000135</c:v>
                </c:pt>
                <c:pt idx="4">
                  <c:v>-0.41993299000000067</c:v>
                </c:pt>
                <c:pt idx="5">
                  <c:v>2.2135860000000056E-2</c:v>
                </c:pt>
                <c:pt idx="6">
                  <c:v>0.46420471000000002</c:v>
                </c:pt>
                <c:pt idx="7">
                  <c:v>0.90627355999999959</c:v>
                </c:pt>
                <c:pt idx="8">
                  <c:v>1.3483423999999999</c:v>
                </c:pt>
                <c:pt idx="9">
                  <c:v>1.7904112999999975</c:v>
                </c:pt>
                <c:pt idx="10">
                  <c:v>2.2324800999999987</c:v>
                </c:pt>
                <c:pt idx="11">
                  <c:v>2.6745488999999987</c:v>
                </c:pt>
                <c:pt idx="12">
                  <c:v>3.1166177999999998</c:v>
                </c:pt>
                <c:pt idx="13">
                  <c:v>3.5586865999999997</c:v>
                </c:pt>
                <c:pt idx="14">
                  <c:v>4.0007554999999995</c:v>
                </c:pt>
                <c:pt idx="15">
                  <c:v>4.4428242999999945</c:v>
                </c:pt>
                <c:pt idx="16">
                  <c:v>4.8848931999999996</c:v>
                </c:pt>
                <c:pt idx="17">
                  <c:v>5.326962</c:v>
                </c:pt>
                <c:pt idx="18">
                  <c:v>5.76903089999999</c:v>
                </c:pt>
                <c:pt idx="19">
                  <c:v>6.2110997000000108</c:v>
                </c:pt>
                <c:pt idx="20">
                  <c:v>6.6531685999999945</c:v>
                </c:pt>
                <c:pt idx="21">
                  <c:v>7.0952374000000002</c:v>
                </c:pt>
                <c:pt idx="22">
                  <c:v>7.5373063</c:v>
                </c:pt>
                <c:pt idx="23">
                  <c:v>7.9793751000000119</c:v>
                </c:pt>
                <c:pt idx="24">
                  <c:v>8.4214440000000028</c:v>
                </c:pt>
                <c:pt idx="25">
                  <c:v>8.8635128000000254</c:v>
                </c:pt>
                <c:pt idx="26">
                  <c:v>9.3055817000000047</c:v>
                </c:pt>
                <c:pt idx="27">
                  <c:v>9.7476504999999989</c:v>
                </c:pt>
                <c:pt idx="28">
                  <c:v>10.189719</c:v>
                </c:pt>
                <c:pt idx="29">
                  <c:v>10.631787999999998</c:v>
                </c:pt>
                <c:pt idx="30">
                  <c:v>11.073857</c:v>
                </c:pt>
                <c:pt idx="31">
                  <c:v>11.515926</c:v>
                </c:pt>
                <c:pt idx="32">
                  <c:v>11.957995</c:v>
                </c:pt>
                <c:pt idx="33">
                  <c:v>12.400064</c:v>
                </c:pt>
                <c:pt idx="34">
                  <c:v>12.842132000000019</c:v>
                </c:pt>
                <c:pt idx="35">
                  <c:v>13.284200999999999</c:v>
                </c:pt>
                <c:pt idx="36">
                  <c:v>13.726269999999998</c:v>
                </c:pt>
                <c:pt idx="37">
                  <c:v>14.168339</c:v>
                </c:pt>
                <c:pt idx="38">
                  <c:v>14.610408</c:v>
                </c:pt>
                <c:pt idx="39">
                  <c:v>15.052477000000019</c:v>
                </c:pt>
                <c:pt idx="40">
                  <c:v>15.494546000000019</c:v>
                </c:pt>
                <c:pt idx="41">
                  <c:v>15.936614000000002</c:v>
                </c:pt>
                <c:pt idx="42">
                  <c:v>16.378682999999956</c:v>
                </c:pt>
                <c:pt idx="43">
                  <c:v>16.820751999999999</c:v>
                </c:pt>
                <c:pt idx="44">
                  <c:v>17.262820999999956</c:v>
                </c:pt>
                <c:pt idx="45">
                  <c:v>17.704889999999999</c:v>
                </c:pt>
                <c:pt idx="46">
                  <c:v>18.146959000000031</c:v>
                </c:pt>
                <c:pt idx="47">
                  <c:v>18.589027999999956</c:v>
                </c:pt>
                <c:pt idx="48">
                  <c:v>19.031096000000005</c:v>
                </c:pt>
                <c:pt idx="49">
                  <c:v>19.473165000000005</c:v>
                </c:pt>
              </c:numCache>
            </c:numRef>
          </c:xVal>
          <c:yVal>
            <c:numRef>
              <c:f>Sheet1!$B$2:$B$36526</c:f>
              <c:numCache>
                <c:formatCode>General</c:formatCode>
                <c:ptCount val="36525"/>
                <c:pt idx="0">
                  <c:v>1.4508399999999999E-3</c:v>
                </c:pt>
                <c:pt idx="1">
                  <c:v>1.5583000000000031E-3</c:v>
                </c:pt>
                <c:pt idx="2">
                  <c:v>0</c:v>
                </c:pt>
                <c:pt idx="3">
                  <c:v>0</c:v>
                </c:pt>
                <c:pt idx="4">
                  <c:v>1.7036899999999999E-3</c:v>
                </c:pt>
                <c:pt idx="5">
                  <c:v>8.1608700000000006E-3</c:v>
                </c:pt>
                <c:pt idx="6">
                  <c:v>1.495662E-2</c:v>
                </c:pt>
                <c:pt idx="7">
                  <c:v>3.3504010000000001E-2</c:v>
                </c:pt>
                <c:pt idx="8">
                  <c:v>5.4595740000000004E-2</c:v>
                </c:pt>
                <c:pt idx="9">
                  <c:v>8.4753150000000041E-2</c:v>
                </c:pt>
                <c:pt idx="10">
                  <c:v>0.16883102999999997</c:v>
                </c:pt>
                <c:pt idx="11">
                  <c:v>0.22427738999999999</c:v>
                </c:pt>
                <c:pt idx="12">
                  <c:v>0.26425932999999996</c:v>
                </c:pt>
                <c:pt idx="13">
                  <c:v>0.27843878000000061</c:v>
                </c:pt>
                <c:pt idx="14">
                  <c:v>0.25816720000000004</c:v>
                </c:pt>
                <c:pt idx="15">
                  <c:v>0.20757642000000001</c:v>
                </c:pt>
                <c:pt idx="16">
                  <c:v>0.17613309999999999</c:v>
                </c:pt>
                <c:pt idx="17">
                  <c:v>0.15992862999999999</c:v>
                </c:pt>
                <c:pt idx="18">
                  <c:v>9.5621900000000246E-2</c:v>
                </c:pt>
                <c:pt idx="19">
                  <c:v>7.1143590000000007E-2</c:v>
                </c:pt>
                <c:pt idx="20">
                  <c:v>4.7009440000000013E-2</c:v>
                </c:pt>
                <c:pt idx="21">
                  <c:v>2.55049E-2</c:v>
                </c:pt>
                <c:pt idx="22">
                  <c:v>3.1249190000000069E-2</c:v>
                </c:pt>
                <c:pt idx="23">
                  <c:v>1.9505230000000005E-2</c:v>
                </c:pt>
                <c:pt idx="24">
                  <c:v>7.6849199999999996E-3</c:v>
                </c:pt>
                <c:pt idx="25">
                  <c:v>4.5184800000000001E-3</c:v>
                </c:pt>
                <c:pt idx="26">
                  <c:v>2.8764300000000001E-3</c:v>
                </c:pt>
                <c:pt idx="27">
                  <c:v>1.5838499999999999E-3</c:v>
                </c:pt>
                <c:pt idx="28">
                  <c:v>1.3910900000000024E-3</c:v>
                </c:pt>
                <c:pt idx="29">
                  <c:v>2.83424E-3</c:v>
                </c:pt>
                <c:pt idx="30">
                  <c:v>1.1789999999999999E-3</c:v>
                </c:pt>
                <c:pt idx="31">
                  <c:v>5.4033000000000184E-4</c:v>
                </c:pt>
                <c:pt idx="32">
                  <c:v>1.1779000000000027E-4</c:v>
                </c:pt>
                <c:pt idx="33">
                  <c:v>1.4555600000000001E-3</c:v>
                </c:pt>
                <c:pt idx="34">
                  <c:v>7.8682000000000155E-4</c:v>
                </c:pt>
                <c:pt idx="35">
                  <c:v>0</c:v>
                </c:pt>
                <c:pt idx="36">
                  <c:v>0</c:v>
                </c:pt>
                <c:pt idx="37">
                  <c:v>0</c:v>
                </c:pt>
                <c:pt idx="38">
                  <c:v>0</c:v>
                </c:pt>
                <c:pt idx="39">
                  <c:v>0</c:v>
                </c:pt>
                <c:pt idx="40">
                  <c:v>0</c:v>
                </c:pt>
                <c:pt idx="41">
                  <c:v>0</c:v>
                </c:pt>
                <c:pt idx="42">
                  <c:v>0</c:v>
                </c:pt>
                <c:pt idx="43">
                  <c:v>1.7052199999999999E-3</c:v>
                </c:pt>
                <c:pt idx="44">
                  <c:v>1.8374299999999999E-3</c:v>
                </c:pt>
                <c:pt idx="45">
                  <c:v>1.4660000000000048E-5</c:v>
                </c:pt>
                <c:pt idx="46">
                  <c:v>6.4803000000000224E-4</c:v>
                </c:pt>
                <c:pt idx="47">
                  <c:v>9.6994000000000312E-4</c:v>
                </c:pt>
                <c:pt idx="48">
                  <c:v>1.5092700000000001E-3</c:v>
                </c:pt>
                <c:pt idx="49">
                  <c:v>1.40519E-3</c:v>
                </c:pt>
              </c:numCache>
            </c:numRef>
          </c:yVal>
          <c:smooth val="1"/>
        </c:ser>
        <c:dLbls>
          <c:showLegendKey val="0"/>
          <c:showVal val="0"/>
          <c:showCatName val="0"/>
          <c:showSerName val="0"/>
          <c:showPercent val="0"/>
          <c:showBubbleSize val="0"/>
        </c:dLbls>
        <c:axId val="78511104"/>
        <c:axId val="78582528"/>
      </c:scatterChart>
      <c:scatterChart>
        <c:scatterStyle val="smoothMarker"/>
        <c:varyColors val="0"/>
        <c:ser>
          <c:idx val="1"/>
          <c:order val="1"/>
          <c:tx>
            <c:strRef>
              <c:f>Sheet1!$C$1</c:f>
              <c:strCache>
                <c:ptCount val="1"/>
                <c:pt idx="0">
                  <c:v>Quintile 2</c:v>
                </c:pt>
              </c:strCache>
            </c:strRef>
          </c:tx>
          <c:spPr>
            <a:ln>
              <a:solidFill>
                <a:srgbClr val="FF0000"/>
              </a:solidFill>
            </a:ln>
          </c:spPr>
          <c:marker>
            <c:symbol val="none"/>
          </c:marker>
          <c:xVal>
            <c:numRef>
              <c:f>Sheet1!$C$2:$C$36526</c:f>
              <c:numCache>
                <c:formatCode>General</c:formatCode>
                <c:ptCount val="36525"/>
                <c:pt idx="0">
                  <c:v>-2.0509763999999997</c:v>
                </c:pt>
                <c:pt idx="1">
                  <c:v>-1.8024811999999999</c:v>
                </c:pt>
                <c:pt idx="2">
                  <c:v>-1.5539859</c:v>
                </c:pt>
                <c:pt idx="3">
                  <c:v>-1.3054905999999975</c:v>
                </c:pt>
                <c:pt idx="4">
                  <c:v>-1.0569952999999972</c:v>
                </c:pt>
                <c:pt idx="5">
                  <c:v>-0.80850001999999999</c:v>
                </c:pt>
                <c:pt idx="6">
                  <c:v>-0.56000474</c:v>
                </c:pt>
                <c:pt idx="7">
                  <c:v>-0.31150945000000002</c:v>
                </c:pt>
                <c:pt idx="8">
                  <c:v>-6.3014169999999994E-2</c:v>
                </c:pt>
                <c:pt idx="9">
                  <c:v>0.18548111000000037</c:v>
                </c:pt>
                <c:pt idx="10">
                  <c:v>0.43397640000000104</c:v>
                </c:pt>
                <c:pt idx="11">
                  <c:v>0.68247168000000002</c:v>
                </c:pt>
                <c:pt idx="12">
                  <c:v>0.93096696999999828</c:v>
                </c:pt>
                <c:pt idx="13">
                  <c:v>1.1794621999999999</c:v>
                </c:pt>
                <c:pt idx="14">
                  <c:v>1.4279575</c:v>
                </c:pt>
                <c:pt idx="15">
                  <c:v>1.6764528000000034</c:v>
                </c:pt>
                <c:pt idx="16">
                  <c:v>1.9249480999999999</c:v>
                </c:pt>
                <c:pt idx="17">
                  <c:v>2.1734433999999987</c:v>
                </c:pt>
                <c:pt idx="18">
                  <c:v>2.4219387000000001</c:v>
                </c:pt>
                <c:pt idx="19">
                  <c:v>2.6704340000000002</c:v>
                </c:pt>
                <c:pt idx="20">
                  <c:v>2.9189292</c:v>
                </c:pt>
                <c:pt idx="21">
                  <c:v>3.1674245000000054</c:v>
                </c:pt>
                <c:pt idx="22">
                  <c:v>3.4159197999999997</c:v>
                </c:pt>
                <c:pt idx="23">
                  <c:v>3.6644150999999998</c:v>
                </c:pt>
                <c:pt idx="24">
                  <c:v>3.9129103999999977</c:v>
                </c:pt>
                <c:pt idx="25">
                  <c:v>4.1614056999999898</c:v>
                </c:pt>
                <c:pt idx="26">
                  <c:v>4.4099009000000002</c:v>
                </c:pt>
                <c:pt idx="27">
                  <c:v>4.6583961999999985</c:v>
                </c:pt>
                <c:pt idx="28">
                  <c:v>4.9068915000000004</c:v>
                </c:pt>
                <c:pt idx="29">
                  <c:v>5.1553867999999889</c:v>
                </c:pt>
                <c:pt idx="30">
                  <c:v>5.4038820999999997</c:v>
                </c:pt>
                <c:pt idx="31">
                  <c:v>5.65237739999999</c:v>
                </c:pt>
                <c:pt idx="32">
                  <c:v>5.9008725999999996</c:v>
                </c:pt>
                <c:pt idx="33">
                  <c:v>6.1493678999999997</c:v>
                </c:pt>
                <c:pt idx="34">
                  <c:v>6.3978631999999998</c:v>
                </c:pt>
                <c:pt idx="35">
                  <c:v>6.6463584999999998</c:v>
                </c:pt>
                <c:pt idx="36">
                  <c:v>6.8948537999999955</c:v>
                </c:pt>
                <c:pt idx="37">
                  <c:v>7.1433491000000098</c:v>
                </c:pt>
                <c:pt idx="38">
                  <c:v>7.3918442999999945</c:v>
                </c:pt>
                <c:pt idx="39">
                  <c:v>7.6403395999999955</c:v>
                </c:pt>
                <c:pt idx="40">
                  <c:v>7.8888348999999849</c:v>
                </c:pt>
                <c:pt idx="41">
                  <c:v>8.1373301999999992</c:v>
                </c:pt>
                <c:pt idx="42">
                  <c:v>8.3858255000000028</c:v>
                </c:pt>
                <c:pt idx="43">
                  <c:v>8.6343207999999798</c:v>
                </c:pt>
                <c:pt idx="44">
                  <c:v>8.8828160000000214</c:v>
                </c:pt>
                <c:pt idx="45">
                  <c:v>9.131311299999993</c:v>
                </c:pt>
                <c:pt idx="46">
                  <c:v>9.3798066000000233</c:v>
                </c:pt>
                <c:pt idx="47">
                  <c:v>9.628301899999995</c:v>
                </c:pt>
                <c:pt idx="48">
                  <c:v>9.8767972000000253</c:v>
                </c:pt>
                <c:pt idx="49">
                  <c:v>10.125292</c:v>
                </c:pt>
              </c:numCache>
            </c:numRef>
          </c:xVal>
          <c:yVal>
            <c:numRef>
              <c:f>Sheet1!$D$2:$D$36526</c:f>
              <c:numCache>
                <c:formatCode>General</c:formatCode>
                <c:ptCount val="36525"/>
                <c:pt idx="0">
                  <c:v>1.4846900000000001E-3</c:v>
                </c:pt>
                <c:pt idx="1">
                  <c:v>2.4942900000000001E-3</c:v>
                </c:pt>
                <c:pt idx="2">
                  <c:v>2.35966E-3</c:v>
                </c:pt>
                <c:pt idx="3">
                  <c:v>1.0807900000000001E-3</c:v>
                </c:pt>
                <c:pt idx="4">
                  <c:v>0</c:v>
                </c:pt>
                <c:pt idx="5">
                  <c:v>2.0907000000000054E-4</c:v>
                </c:pt>
                <c:pt idx="6">
                  <c:v>1.43534E-3</c:v>
                </c:pt>
                <c:pt idx="7">
                  <c:v>3.2917500000000047E-3</c:v>
                </c:pt>
                <c:pt idx="8">
                  <c:v>4.9887300000000107E-3</c:v>
                </c:pt>
                <c:pt idx="9">
                  <c:v>7.9852600000000201E-3</c:v>
                </c:pt>
                <c:pt idx="10">
                  <c:v>1.3688760000000001E-2</c:v>
                </c:pt>
                <c:pt idx="11">
                  <c:v>2.9579009999999999E-2</c:v>
                </c:pt>
                <c:pt idx="12">
                  <c:v>6.1163389999999998E-2</c:v>
                </c:pt>
                <c:pt idx="13">
                  <c:v>0.10024682000000015</c:v>
                </c:pt>
                <c:pt idx="14">
                  <c:v>0.15389625000000046</c:v>
                </c:pt>
                <c:pt idx="15">
                  <c:v>0.2246615199999997</c:v>
                </c:pt>
                <c:pt idx="16">
                  <c:v>0.29906754000000002</c:v>
                </c:pt>
                <c:pt idx="17">
                  <c:v>0.3506339</c:v>
                </c:pt>
                <c:pt idx="18">
                  <c:v>0.38650422000000068</c:v>
                </c:pt>
                <c:pt idx="19">
                  <c:v>0.41326805</c:v>
                </c:pt>
                <c:pt idx="20">
                  <c:v>0.41028119000000002</c:v>
                </c:pt>
                <c:pt idx="21">
                  <c:v>0.36726525999999998</c:v>
                </c:pt>
                <c:pt idx="22">
                  <c:v>0.29786576000000092</c:v>
                </c:pt>
                <c:pt idx="23">
                  <c:v>0.21546960000000046</c:v>
                </c:pt>
                <c:pt idx="24">
                  <c:v>0.15389109000000037</c:v>
                </c:pt>
                <c:pt idx="25">
                  <c:v>0.11122111000000012</c:v>
                </c:pt>
                <c:pt idx="26">
                  <c:v>9.1303040000000002E-2</c:v>
                </c:pt>
                <c:pt idx="27">
                  <c:v>7.7974929999999998E-2</c:v>
                </c:pt>
                <c:pt idx="28">
                  <c:v>5.9361960000000137E-2</c:v>
                </c:pt>
                <c:pt idx="29">
                  <c:v>4.0896740000000105E-2</c:v>
                </c:pt>
                <c:pt idx="30">
                  <c:v>2.3374499999999968E-2</c:v>
                </c:pt>
                <c:pt idx="31">
                  <c:v>1.357304E-2</c:v>
                </c:pt>
                <c:pt idx="32" formatCode="0.00E+00">
                  <c:v>1.082939E-2</c:v>
                </c:pt>
                <c:pt idx="33">
                  <c:v>1.0207549999999999E-2</c:v>
                </c:pt>
                <c:pt idx="34">
                  <c:v>7.8973000000000012E-3</c:v>
                </c:pt>
                <c:pt idx="35">
                  <c:v>5.9499600000000171E-3</c:v>
                </c:pt>
                <c:pt idx="36">
                  <c:v>6.1547399999999997E-3</c:v>
                </c:pt>
                <c:pt idx="37">
                  <c:v>7.5804600000000128E-3</c:v>
                </c:pt>
                <c:pt idx="38">
                  <c:v>9.0579700000000003E-3</c:v>
                </c:pt>
                <c:pt idx="39">
                  <c:v>8.6351200000000013E-3</c:v>
                </c:pt>
                <c:pt idx="40">
                  <c:v>7.5648199999999999E-3</c:v>
                </c:pt>
                <c:pt idx="41">
                  <c:v>5.3689499999999999E-3</c:v>
                </c:pt>
                <c:pt idx="42">
                  <c:v>6.1991500000000014E-3</c:v>
                </c:pt>
                <c:pt idx="43">
                  <c:v>6.0113600000000194E-3</c:v>
                </c:pt>
                <c:pt idx="44">
                  <c:v>4.8515300000000023E-3</c:v>
                </c:pt>
                <c:pt idx="45">
                  <c:v>2.2318199999999998E-3</c:v>
                </c:pt>
                <c:pt idx="46">
                  <c:v>1.6954000000000049E-4</c:v>
                </c:pt>
                <c:pt idx="47">
                  <c:v>1.1175200000000001E-3</c:v>
                </c:pt>
                <c:pt idx="48">
                  <c:v>1.4469500000000026E-3</c:v>
                </c:pt>
                <c:pt idx="49">
                  <c:v>1.1578199999999999E-3</c:v>
                </c:pt>
              </c:numCache>
            </c:numRef>
          </c:yVal>
          <c:smooth val="1"/>
        </c:ser>
        <c:ser>
          <c:idx val="2"/>
          <c:order val="2"/>
          <c:tx>
            <c:strRef>
              <c:f>Sheet1!$F$1</c:f>
              <c:strCache>
                <c:ptCount val="1"/>
                <c:pt idx="0">
                  <c:v>Quintile 3</c:v>
                </c:pt>
              </c:strCache>
            </c:strRef>
          </c:tx>
          <c:spPr>
            <a:ln>
              <a:solidFill>
                <a:srgbClr val="00B050"/>
              </a:solidFill>
            </a:ln>
          </c:spPr>
          <c:marker>
            <c:symbol val="none"/>
          </c:marker>
          <c:xVal>
            <c:numRef>
              <c:f>Sheet1!$E$2:$E$51</c:f>
              <c:numCache>
                <c:formatCode>General</c:formatCode>
                <c:ptCount val="50"/>
                <c:pt idx="0">
                  <c:v>-1.9004521000000036</c:v>
                </c:pt>
                <c:pt idx="1">
                  <c:v>-1.6531576000000001</c:v>
                </c:pt>
                <c:pt idx="2">
                  <c:v>-1.4058630999999946</c:v>
                </c:pt>
                <c:pt idx="3">
                  <c:v>-1.1585685999999999</c:v>
                </c:pt>
                <c:pt idx="4">
                  <c:v>-0.91127411999999997</c:v>
                </c:pt>
                <c:pt idx="5">
                  <c:v>-0.66397963000000282</c:v>
                </c:pt>
                <c:pt idx="6">
                  <c:v>-0.41668514000000001</c:v>
                </c:pt>
                <c:pt idx="7">
                  <c:v>-0.16939066</c:v>
                </c:pt>
                <c:pt idx="8">
                  <c:v>7.7903829999999993E-2</c:v>
                </c:pt>
                <c:pt idx="9">
                  <c:v>0.32519831000000032</c:v>
                </c:pt>
                <c:pt idx="10">
                  <c:v>0.57249280000000002</c:v>
                </c:pt>
                <c:pt idx="11">
                  <c:v>0.8197872899999995</c:v>
                </c:pt>
                <c:pt idx="12">
                  <c:v>1.0670818</c:v>
                </c:pt>
                <c:pt idx="13">
                  <c:v>1.3143762999999975</c:v>
                </c:pt>
                <c:pt idx="14">
                  <c:v>1.5616706999999972</c:v>
                </c:pt>
                <c:pt idx="15">
                  <c:v>1.8089651999999998</c:v>
                </c:pt>
                <c:pt idx="16">
                  <c:v>2.0562596999999938</c:v>
                </c:pt>
                <c:pt idx="17">
                  <c:v>2.3035542000000002</c:v>
                </c:pt>
                <c:pt idx="18">
                  <c:v>2.5508486999999933</c:v>
                </c:pt>
                <c:pt idx="19">
                  <c:v>2.7981432000000002</c:v>
                </c:pt>
                <c:pt idx="20">
                  <c:v>3.0454376999999999</c:v>
                </c:pt>
                <c:pt idx="21">
                  <c:v>3.2927320999999998</c:v>
                </c:pt>
                <c:pt idx="22">
                  <c:v>3.5400266</c:v>
                </c:pt>
                <c:pt idx="23">
                  <c:v>3.7873211000000087</c:v>
                </c:pt>
                <c:pt idx="24">
                  <c:v>4.0346155999999898</c:v>
                </c:pt>
                <c:pt idx="25">
                  <c:v>4.2819101000000002</c:v>
                </c:pt>
                <c:pt idx="26">
                  <c:v>4.5292045999999955</c:v>
                </c:pt>
                <c:pt idx="27">
                  <c:v>4.776499100000013</c:v>
                </c:pt>
                <c:pt idx="28">
                  <c:v>5.0237936000000003</c:v>
                </c:pt>
                <c:pt idx="29">
                  <c:v>5.2710879999999998</c:v>
                </c:pt>
                <c:pt idx="30">
                  <c:v>5.5183824999999995</c:v>
                </c:pt>
                <c:pt idx="31">
                  <c:v>5.7656770000000002</c:v>
                </c:pt>
                <c:pt idx="32">
                  <c:v>6.0129714999999955</c:v>
                </c:pt>
                <c:pt idx="33">
                  <c:v>6.2602659999999997</c:v>
                </c:pt>
                <c:pt idx="34">
                  <c:v>6.5075604999999985</c:v>
                </c:pt>
                <c:pt idx="35">
                  <c:v>6.7548549999999858</c:v>
                </c:pt>
                <c:pt idx="36">
                  <c:v>7.0021494000000004</c:v>
                </c:pt>
                <c:pt idx="37">
                  <c:v>7.2494439000000108</c:v>
                </c:pt>
                <c:pt idx="38">
                  <c:v>7.4967383999999999</c:v>
                </c:pt>
                <c:pt idx="39">
                  <c:v>7.744032899999989</c:v>
                </c:pt>
                <c:pt idx="40">
                  <c:v>7.9913274000000118</c:v>
                </c:pt>
                <c:pt idx="41">
                  <c:v>8.2386218999999929</c:v>
                </c:pt>
                <c:pt idx="42">
                  <c:v>8.4859164000000007</c:v>
                </c:pt>
                <c:pt idx="43">
                  <c:v>8.7332107999999984</c:v>
                </c:pt>
                <c:pt idx="44">
                  <c:v>8.9805053000000008</c:v>
                </c:pt>
                <c:pt idx="45">
                  <c:v>9.2277997999999997</c:v>
                </c:pt>
                <c:pt idx="46">
                  <c:v>9.4750943000000252</c:v>
                </c:pt>
                <c:pt idx="47">
                  <c:v>9.7223887999999992</c:v>
                </c:pt>
                <c:pt idx="48">
                  <c:v>9.9696833000000211</c:v>
                </c:pt>
                <c:pt idx="49">
                  <c:v>10.216977999999999</c:v>
                </c:pt>
              </c:numCache>
            </c:numRef>
          </c:xVal>
          <c:yVal>
            <c:numRef>
              <c:f>Sheet1!$F$2:$F$51</c:f>
              <c:numCache>
                <c:formatCode>General</c:formatCode>
                <c:ptCount val="50"/>
                <c:pt idx="0">
                  <c:v>1.3957900000000001E-3</c:v>
                </c:pt>
                <c:pt idx="1">
                  <c:v>2.5907500000000002E-3</c:v>
                </c:pt>
                <c:pt idx="2">
                  <c:v>2.8160099999999977E-3</c:v>
                </c:pt>
                <c:pt idx="3">
                  <c:v>2.454E-3</c:v>
                </c:pt>
                <c:pt idx="4">
                  <c:v>2.3525499999999967E-3</c:v>
                </c:pt>
                <c:pt idx="5">
                  <c:v>2.7896499999999999E-3</c:v>
                </c:pt>
                <c:pt idx="6">
                  <c:v>5.5314800000000096E-3</c:v>
                </c:pt>
                <c:pt idx="7">
                  <c:v>1.0405550000000029E-2</c:v>
                </c:pt>
                <c:pt idx="8">
                  <c:v>1.5883530000000038E-2</c:v>
                </c:pt>
                <c:pt idx="9">
                  <c:v>2.534463E-2</c:v>
                </c:pt>
                <c:pt idx="10">
                  <c:v>4.2066940000000115E-2</c:v>
                </c:pt>
                <c:pt idx="11">
                  <c:v>8.5429119999999997E-2</c:v>
                </c:pt>
                <c:pt idx="12">
                  <c:v>0.14751931000000043</c:v>
                </c:pt>
                <c:pt idx="13">
                  <c:v>0.22343750000000001</c:v>
                </c:pt>
                <c:pt idx="14">
                  <c:v>0.30334530000000032</c:v>
                </c:pt>
                <c:pt idx="15">
                  <c:v>0.37140676000000122</c:v>
                </c:pt>
                <c:pt idx="16">
                  <c:v>0.43216578000000061</c:v>
                </c:pt>
                <c:pt idx="17">
                  <c:v>0.45529986</c:v>
                </c:pt>
                <c:pt idx="18">
                  <c:v>0.43330324000000031</c:v>
                </c:pt>
                <c:pt idx="19">
                  <c:v>0.37028040000000068</c:v>
                </c:pt>
                <c:pt idx="20">
                  <c:v>0.28153242000000001</c:v>
                </c:pt>
                <c:pt idx="21">
                  <c:v>0.19428423000000034</c:v>
                </c:pt>
                <c:pt idx="22">
                  <c:v>0.12926443000000046</c:v>
                </c:pt>
                <c:pt idx="23">
                  <c:v>9.6026440000000268E-2</c:v>
                </c:pt>
                <c:pt idx="24">
                  <c:v>8.7325090000000008E-2</c:v>
                </c:pt>
                <c:pt idx="25">
                  <c:v>7.7746399999999993E-2</c:v>
                </c:pt>
                <c:pt idx="26">
                  <c:v>5.9798260000000165E-2</c:v>
                </c:pt>
                <c:pt idx="27">
                  <c:v>4.0794210000000129E-2</c:v>
                </c:pt>
                <c:pt idx="28">
                  <c:v>2.9635210000000096E-2</c:v>
                </c:pt>
                <c:pt idx="29">
                  <c:v>2.4881260000000058E-2</c:v>
                </c:pt>
                <c:pt idx="30">
                  <c:v>1.8699960000000002E-2</c:v>
                </c:pt>
                <c:pt idx="31">
                  <c:v>1.1419739999999999E-2</c:v>
                </c:pt>
                <c:pt idx="32">
                  <c:v>7.4513100000000165E-3</c:v>
                </c:pt>
                <c:pt idx="33">
                  <c:v>6.0954199999999998E-3</c:v>
                </c:pt>
                <c:pt idx="34">
                  <c:v>5.5163000000000104E-3</c:v>
                </c:pt>
                <c:pt idx="35">
                  <c:v>3.4756200000000048E-3</c:v>
                </c:pt>
                <c:pt idx="36">
                  <c:v>4.6458400000000096E-3</c:v>
                </c:pt>
                <c:pt idx="37">
                  <c:v>4.7328200000000117E-3</c:v>
                </c:pt>
                <c:pt idx="38">
                  <c:v>4.7902600000000175E-3</c:v>
                </c:pt>
                <c:pt idx="39">
                  <c:v>3.2778400000000058E-3</c:v>
                </c:pt>
                <c:pt idx="40">
                  <c:v>2.03571E-3</c:v>
                </c:pt>
                <c:pt idx="41">
                  <c:v>1.9134500000000047E-3</c:v>
                </c:pt>
                <c:pt idx="42">
                  <c:v>1.4090999999999978E-3</c:v>
                </c:pt>
                <c:pt idx="43">
                  <c:v>7.3071000000000084E-4</c:v>
                </c:pt>
                <c:pt idx="44">
                  <c:v>0</c:v>
                </c:pt>
                <c:pt idx="45">
                  <c:v>6.3960000000000167E-5</c:v>
                </c:pt>
                <c:pt idx="46">
                  <c:v>1.2232E-3</c:v>
                </c:pt>
                <c:pt idx="47">
                  <c:v>2.4209200000000057E-3</c:v>
                </c:pt>
                <c:pt idx="48">
                  <c:v>2.4726800000000001E-3</c:v>
                </c:pt>
                <c:pt idx="49">
                  <c:v>1.3784800000000044E-3</c:v>
                </c:pt>
              </c:numCache>
            </c:numRef>
          </c:yVal>
          <c:smooth val="1"/>
        </c:ser>
        <c:ser>
          <c:idx val="3"/>
          <c:order val="3"/>
          <c:tx>
            <c:strRef>
              <c:f>Sheet1!$H$1</c:f>
              <c:strCache>
                <c:ptCount val="1"/>
                <c:pt idx="0">
                  <c:v>Quintile 4</c:v>
                </c:pt>
              </c:strCache>
            </c:strRef>
          </c:tx>
          <c:spPr>
            <a:ln>
              <a:solidFill>
                <a:srgbClr val="0070C0"/>
              </a:solidFill>
            </a:ln>
          </c:spPr>
          <c:marker>
            <c:symbol val="none"/>
          </c:marker>
          <c:xVal>
            <c:numRef>
              <c:f>Sheet1!$G$2:$G$51</c:f>
              <c:numCache>
                <c:formatCode>General</c:formatCode>
                <c:ptCount val="50"/>
                <c:pt idx="0">
                  <c:v>-1.8319753999999973</c:v>
                </c:pt>
                <c:pt idx="1">
                  <c:v>-1.6151498</c:v>
                </c:pt>
                <c:pt idx="2">
                  <c:v>-1.3983241999999998</c:v>
                </c:pt>
                <c:pt idx="3">
                  <c:v>-1.1814985999999998</c:v>
                </c:pt>
                <c:pt idx="4">
                  <c:v>-0.96467305000000159</c:v>
                </c:pt>
                <c:pt idx="5">
                  <c:v>-0.74784746000000135</c:v>
                </c:pt>
                <c:pt idx="6">
                  <c:v>-0.53102187999999995</c:v>
                </c:pt>
                <c:pt idx="7">
                  <c:v>-0.31419629000000032</c:v>
                </c:pt>
                <c:pt idx="8">
                  <c:v>-9.7370710000000013E-2</c:v>
                </c:pt>
                <c:pt idx="9">
                  <c:v>0.11945487</c:v>
                </c:pt>
                <c:pt idx="10">
                  <c:v>0.33628046000000128</c:v>
                </c:pt>
                <c:pt idx="11">
                  <c:v>0.55310603999999997</c:v>
                </c:pt>
                <c:pt idx="12">
                  <c:v>0.76993163000000209</c:v>
                </c:pt>
                <c:pt idx="13">
                  <c:v>0.98675721000000005</c:v>
                </c:pt>
                <c:pt idx="14">
                  <c:v>1.2035828</c:v>
                </c:pt>
                <c:pt idx="15">
                  <c:v>1.4204083999999972</c:v>
                </c:pt>
                <c:pt idx="16">
                  <c:v>1.6372339999999999</c:v>
                </c:pt>
                <c:pt idx="17">
                  <c:v>1.8540595000000024</c:v>
                </c:pt>
                <c:pt idx="18">
                  <c:v>2.0708850999999977</c:v>
                </c:pt>
                <c:pt idx="19">
                  <c:v>2.2877107000000079</c:v>
                </c:pt>
                <c:pt idx="20">
                  <c:v>2.5045363000000012</c:v>
                </c:pt>
                <c:pt idx="21">
                  <c:v>2.7213619000000002</c:v>
                </c:pt>
                <c:pt idx="22">
                  <c:v>2.9381875000000002</c:v>
                </c:pt>
                <c:pt idx="23">
                  <c:v>3.1550130999999997</c:v>
                </c:pt>
                <c:pt idx="24">
                  <c:v>3.3718385999999967</c:v>
                </c:pt>
                <c:pt idx="25">
                  <c:v>3.5886642000000002</c:v>
                </c:pt>
                <c:pt idx="26">
                  <c:v>3.8054897999999997</c:v>
                </c:pt>
                <c:pt idx="27">
                  <c:v>4.0223153999999859</c:v>
                </c:pt>
                <c:pt idx="28">
                  <c:v>4.2391410000000107</c:v>
                </c:pt>
                <c:pt idx="29">
                  <c:v>4.4559666</c:v>
                </c:pt>
                <c:pt idx="30">
                  <c:v>4.6727920999999997</c:v>
                </c:pt>
                <c:pt idx="31">
                  <c:v>4.8896176999999996</c:v>
                </c:pt>
                <c:pt idx="32">
                  <c:v>5.1064432999999996</c:v>
                </c:pt>
                <c:pt idx="33">
                  <c:v>5.3232689000000004</c:v>
                </c:pt>
                <c:pt idx="34">
                  <c:v>5.5400944999999995</c:v>
                </c:pt>
                <c:pt idx="35">
                  <c:v>5.7569201000000003</c:v>
                </c:pt>
                <c:pt idx="36">
                  <c:v>5.9737457000000118</c:v>
                </c:pt>
                <c:pt idx="37">
                  <c:v>6.1905711999999955</c:v>
                </c:pt>
                <c:pt idx="38">
                  <c:v>6.4073967999999999</c:v>
                </c:pt>
                <c:pt idx="39">
                  <c:v>6.6242223999999945</c:v>
                </c:pt>
                <c:pt idx="40">
                  <c:v>6.8410479999999998</c:v>
                </c:pt>
                <c:pt idx="41">
                  <c:v>7.05787359999999</c:v>
                </c:pt>
                <c:pt idx="42">
                  <c:v>7.2746992000000024</c:v>
                </c:pt>
                <c:pt idx="43">
                  <c:v>7.4915247000000003</c:v>
                </c:pt>
                <c:pt idx="44">
                  <c:v>7.7083503000000002</c:v>
                </c:pt>
                <c:pt idx="45">
                  <c:v>7.9251758999999868</c:v>
                </c:pt>
                <c:pt idx="46">
                  <c:v>8.1420014999999992</c:v>
                </c:pt>
                <c:pt idx="47">
                  <c:v>8.358827100000001</c:v>
                </c:pt>
                <c:pt idx="48">
                  <c:v>8.5756527000000027</c:v>
                </c:pt>
                <c:pt idx="49">
                  <c:v>8.7924781999999997</c:v>
                </c:pt>
              </c:numCache>
            </c:numRef>
          </c:xVal>
          <c:yVal>
            <c:numRef>
              <c:f>Sheet1!$H$2:$H$51</c:f>
              <c:numCache>
                <c:formatCode>General</c:formatCode>
                <c:ptCount val="50"/>
                <c:pt idx="0">
                  <c:v>1.0886800000000029E-3</c:v>
                </c:pt>
                <c:pt idx="1">
                  <c:v>1.3582300000000032E-3</c:v>
                </c:pt>
                <c:pt idx="2">
                  <c:v>1.7286100000000024E-3</c:v>
                </c:pt>
                <c:pt idx="3">
                  <c:v>2.9671000000000064E-3</c:v>
                </c:pt>
                <c:pt idx="4">
                  <c:v>3.7424700000000077E-3</c:v>
                </c:pt>
                <c:pt idx="5">
                  <c:v>4.6887100000000004E-3</c:v>
                </c:pt>
                <c:pt idx="6">
                  <c:v>5.2909400000000096E-3</c:v>
                </c:pt>
                <c:pt idx="7">
                  <c:v>5.9869300000000127E-3</c:v>
                </c:pt>
                <c:pt idx="8">
                  <c:v>1.234971E-2</c:v>
                </c:pt>
                <c:pt idx="9">
                  <c:v>3.0004429999999988E-2</c:v>
                </c:pt>
                <c:pt idx="10">
                  <c:v>6.6152760000000019E-2</c:v>
                </c:pt>
                <c:pt idx="11">
                  <c:v>0.11299855</c:v>
                </c:pt>
                <c:pt idx="12">
                  <c:v>0.17106278999999999</c:v>
                </c:pt>
                <c:pt idx="13">
                  <c:v>0.24013847999999999</c:v>
                </c:pt>
                <c:pt idx="14">
                  <c:v>0.31755031000000061</c:v>
                </c:pt>
                <c:pt idx="15">
                  <c:v>0.39879264000000031</c:v>
                </c:pt>
                <c:pt idx="16">
                  <c:v>0.47290645000000031</c:v>
                </c:pt>
                <c:pt idx="17">
                  <c:v>0.49956116000000067</c:v>
                </c:pt>
                <c:pt idx="18">
                  <c:v>0.46958872000000085</c:v>
                </c:pt>
                <c:pt idx="19">
                  <c:v>0.38018675000000085</c:v>
                </c:pt>
                <c:pt idx="20">
                  <c:v>0.26409914999999995</c:v>
                </c:pt>
                <c:pt idx="21">
                  <c:v>0.17772504000000033</c:v>
                </c:pt>
                <c:pt idx="22">
                  <c:v>0.12712091999999967</c:v>
                </c:pt>
                <c:pt idx="23">
                  <c:v>0.11495551</c:v>
                </c:pt>
                <c:pt idx="24">
                  <c:v>0.11141785999999981</c:v>
                </c:pt>
                <c:pt idx="25">
                  <c:v>0.11034885999999981</c:v>
                </c:pt>
                <c:pt idx="26">
                  <c:v>0.10414439</c:v>
                </c:pt>
                <c:pt idx="27">
                  <c:v>9.0150010000000003E-2</c:v>
                </c:pt>
                <c:pt idx="28">
                  <c:v>7.4340800000000012E-2</c:v>
                </c:pt>
                <c:pt idx="29">
                  <c:v>5.2856320000000116E-2</c:v>
                </c:pt>
                <c:pt idx="30">
                  <c:v>3.6070830000000012E-2</c:v>
                </c:pt>
                <c:pt idx="31">
                  <c:v>2.6709400000000001E-2</c:v>
                </c:pt>
                <c:pt idx="32">
                  <c:v>2.1921180000000002E-2</c:v>
                </c:pt>
                <c:pt idx="33">
                  <c:v>1.9253849999999999E-2</c:v>
                </c:pt>
                <c:pt idx="34">
                  <c:v>1.8277660000000001E-2</c:v>
                </c:pt>
                <c:pt idx="35">
                  <c:v>1.455558E-2</c:v>
                </c:pt>
                <c:pt idx="36">
                  <c:v>1.089703E-2</c:v>
                </c:pt>
                <c:pt idx="37">
                  <c:v>7.7285600000000128E-3</c:v>
                </c:pt>
                <c:pt idx="38">
                  <c:v>3.5849900000000097E-3</c:v>
                </c:pt>
                <c:pt idx="39">
                  <c:v>4.2608700000000034E-3</c:v>
                </c:pt>
                <c:pt idx="40">
                  <c:v>3.9667499999999998E-3</c:v>
                </c:pt>
                <c:pt idx="41">
                  <c:v>3.9895400000000006E-3</c:v>
                </c:pt>
                <c:pt idx="42">
                  <c:v>3.6852700000000083E-3</c:v>
                </c:pt>
                <c:pt idx="43">
                  <c:v>3.0787400000000012E-3</c:v>
                </c:pt>
                <c:pt idx="44">
                  <c:v>2.4560099999999968E-3</c:v>
                </c:pt>
                <c:pt idx="45">
                  <c:v>8.2553000000000227E-4</c:v>
                </c:pt>
                <c:pt idx="46">
                  <c:v>5.8413000000000171E-4</c:v>
                </c:pt>
                <c:pt idx="47">
                  <c:v>1.2167100000000021E-3</c:v>
                </c:pt>
                <c:pt idx="48">
                  <c:v>1.3946100000000032E-3</c:v>
                </c:pt>
                <c:pt idx="49">
                  <c:v>1.1178399999999999E-3</c:v>
                </c:pt>
              </c:numCache>
            </c:numRef>
          </c:yVal>
          <c:smooth val="1"/>
        </c:ser>
        <c:ser>
          <c:idx val="4"/>
          <c:order val="4"/>
          <c:tx>
            <c:strRef>
              <c:f>Sheet1!$J$1</c:f>
              <c:strCache>
                <c:ptCount val="1"/>
                <c:pt idx="0">
                  <c:v>Quintile 5 (Highest)</c:v>
                </c:pt>
              </c:strCache>
            </c:strRef>
          </c:tx>
          <c:spPr>
            <a:ln>
              <a:solidFill>
                <a:schemeClr val="tx1"/>
              </a:solidFill>
            </a:ln>
          </c:spPr>
          <c:marker>
            <c:symbol val="none"/>
          </c:marker>
          <c:xVal>
            <c:numRef>
              <c:f>Sheet1!$I$2:$I$51</c:f>
              <c:numCache>
                <c:formatCode>General</c:formatCode>
                <c:ptCount val="50"/>
                <c:pt idx="0">
                  <c:v>-2.4003576</c:v>
                </c:pt>
                <c:pt idx="1">
                  <c:v>-2.1730862000000002</c:v>
                </c:pt>
                <c:pt idx="2">
                  <c:v>-1.9458148</c:v>
                </c:pt>
                <c:pt idx="3">
                  <c:v>-1.7185433999999975</c:v>
                </c:pt>
                <c:pt idx="4">
                  <c:v>-1.4912719999999975</c:v>
                </c:pt>
                <c:pt idx="5">
                  <c:v>-1.2640005999999999</c:v>
                </c:pt>
                <c:pt idx="6">
                  <c:v>-1.0367291999999972</c:v>
                </c:pt>
                <c:pt idx="7">
                  <c:v>-0.80945775999999958</c:v>
                </c:pt>
                <c:pt idx="8">
                  <c:v>-0.58218634999999719</c:v>
                </c:pt>
                <c:pt idx="9">
                  <c:v>-0.35491493000000085</c:v>
                </c:pt>
                <c:pt idx="10">
                  <c:v>-0.12764351999999987</c:v>
                </c:pt>
                <c:pt idx="11">
                  <c:v>9.9627890000000371E-2</c:v>
                </c:pt>
                <c:pt idx="12">
                  <c:v>0.32689930000000067</c:v>
                </c:pt>
                <c:pt idx="13">
                  <c:v>0.55417072000000001</c:v>
                </c:pt>
                <c:pt idx="14">
                  <c:v>0.78144212999999829</c:v>
                </c:pt>
                <c:pt idx="15">
                  <c:v>1.0087135</c:v>
                </c:pt>
                <c:pt idx="16">
                  <c:v>1.2359849999999972</c:v>
                </c:pt>
                <c:pt idx="17">
                  <c:v>1.4632563999999972</c:v>
                </c:pt>
                <c:pt idx="18">
                  <c:v>1.6905277999999999</c:v>
                </c:pt>
                <c:pt idx="19">
                  <c:v>1.9177991999999973</c:v>
                </c:pt>
                <c:pt idx="20">
                  <c:v>2.1450705999999999</c:v>
                </c:pt>
                <c:pt idx="21">
                  <c:v>2.3723419999999948</c:v>
                </c:pt>
                <c:pt idx="22">
                  <c:v>2.5996133999999977</c:v>
                </c:pt>
                <c:pt idx="23">
                  <c:v>2.8268847999999998</c:v>
                </c:pt>
                <c:pt idx="24">
                  <c:v>3.0541562999999998</c:v>
                </c:pt>
                <c:pt idx="25">
                  <c:v>3.2814277000000054</c:v>
                </c:pt>
                <c:pt idx="26">
                  <c:v>3.5086990999999998</c:v>
                </c:pt>
                <c:pt idx="27">
                  <c:v>3.7359705000000001</c:v>
                </c:pt>
                <c:pt idx="28">
                  <c:v>3.9632418999999999</c:v>
                </c:pt>
                <c:pt idx="29">
                  <c:v>4.1905132999999859</c:v>
                </c:pt>
                <c:pt idx="30">
                  <c:v>4.4177846999999897</c:v>
                </c:pt>
                <c:pt idx="31">
                  <c:v>4.6450560999999899</c:v>
                </c:pt>
                <c:pt idx="32">
                  <c:v>4.8723276000000002</c:v>
                </c:pt>
                <c:pt idx="33">
                  <c:v>5.0995990000000004</c:v>
                </c:pt>
                <c:pt idx="34">
                  <c:v>5.3268703999999945</c:v>
                </c:pt>
                <c:pt idx="35">
                  <c:v>5.5541417999999965</c:v>
                </c:pt>
                <c:pt idx="36">
                  <c:v>5.7814132000000003</c:v>
                </c:pt>
                <c:pt idx="37">
                  <c:v>6.0086845999999889</c:v>
                </c:pt>
                <c:pt idx="38">
                  <c:v>6.2359559999999945</c:v>
                </c:pt>
                <c:pt idx="39">
                  <c:v>6.4632274000000107</c:v>
                </c:pt>
                <c:pt idx="40">
                  <c:v>6.6904988999999899</c:v>
                </c:pt>
                <c:pt idx="41">
                  <c:v>6.9177702999999955</c:v>
                </c:pt>
                <c:pt idx="42">
                  <c:v>7.1450417000000002</c:v>
                </c:pt>
                <c:pt idx="43">
                  <c:v>7.3723131000000004</c:v>
                </c:pt>
                <c:pt idx="44">
                  <c:v>7.59958449999999</c:v>
                </c:pt>
                <c:pt idx="45">
                  <c:v>7.8268558999999849</c:v>
                </c:pt>
                <c:pt idx="46">
                  <c:v>8.0541273000000011</c:v>
                </c:pt>
                <c:pt idx="47">
                  <c:v>8.2813986999999969</c:v>
                </c:pt>
                <c:pt idx="48">
                  <c:v>8.5086701999999992</c:v>
                </c:pt>
                <c:pt idx="49">
                  <c:v>8.7359415999999985</c:v>
                </c:pt>
              </c:numCache>
            </c:numRef>
          </c:xVal>
          <c:yVal>
            <c:numRef>
              <c:f>Sheet1!$J$2:$J$51</c:f>
              <c:numCache>
                <c:formatCode>General</c:formatCode>
                <c:ptCount val="50"/>
                <c:pt idx="0">
                  <c:v>1.6293700000000024E-3</c:v>
                </c:pt>
                <c:pt idx="1">
                  <c:v>2.4925699999999978E-3</c:v>
                </c:pt>
                <c:pt idx="2">
                  <c:v>2.7597500000000053E-3</c:v>
                </c:pt>
                <c:pt idx="3">
                  <c:v>5.8034400000000113E-3</c:v>
                </c:pt>
                <c:pt idx="4">
                  <c:v>1.9467870000000064E-2</c:v>
                </c:pt>
                <c:pt idx="5">
                  <c:v>3.9684640000000042E-2</c:v>
                </c:pt>
                <c:pt idx="6">
                  <c:v>6.3157649999999996E-2</c:v>
                </c:pt>
                <c:pt idx="7">
                  <c:v>8.5747560000000028E-2</c:v>
                </c:pt>
                <c:pt idx="8">
                  <c:v>0.10732638999999999</c:v>
                </c:pt>
                <c:pt idx="9">
                  <c:v>0.12851408000000034</c:v>
                </c:pt>
                <c:pt idx="10">
                  <c:v>0.15077864999999999</c:v>
                </c:pt>
                <c:pt idx="11">
                  <c:v>0.19185236</c:v>
                </c:pt>
                <c:pt idx="12">
                  <c:v>0.23758888000000034</c:v>
                </c:pt>
                <c:pt idx="13">
                  <c:v>0.28599003000000001</c:v>
                </c:pt>
                <c:pt idx="14">
                  <c:v>0.33287190000000122</c:v>
                </c:pt>
                <c:pt idx="15">
                  <c:v>0.35045557000000038</c:v>
                </c:pt>
                <c:pt idx="16">
                  <c:v>0.35371611000000008</c:v>
                </c:pt>
                <c:pt idx="17">
                  <c:v>0.32565020000000061</c:v>
                </c:pt>
                <c:pt idx="18">
                  <c:v>0.28294207000000032</c:v>
                </c:pt>
                <c:pt idx="19">
                  <c:v>0.23139926999999999</c:v>
                </c:pt>
                <c:pt idx="20">
                  <c:v>0.18078619000000046</c:v>
                </c:pt>
                <c:pt idx="21">
                  <c:v>0.14869694999999999</c:v>
                </c:pt>
                <c:pt idx="22">
                  <c:v>0.13346214000000037</c:v>
                </c:pt>
                <c:pt idx="23">
                  <c:v>0.12337526000000015</c:v>
                </c:pt>
                <c:pt idx="24">
                  <c:v>0.10543390000000002</c:v>
                </c:pt>
                <c:pt idx="25">
                  <c:v>9.2948450000000002E-2</c:v>
                </c:pt>
                <c:pt idx="26">
                  <c:v>8.6625090000000307E-2</c:v>
                </c:pt>
                <c:pt idx="27">
                  <c:v>7.3377590000000034E-2</c:v>
                </c:pt>
                <c:pt idx="28">
                  <c:v>5.4603620000000144E-2</c:v>
                </c:pt>
                <c:pt idx="29">
                  <c:v>3.7914210000000052E-2</c:v>
                </c:pt>
                <c:pt idx="30">
                  <c:v>3.4861820000000002E-2</c:v>
                </c:pt>
                <c:pt idx="31">
                  <c:v>3.346089E-2</c:v>
                </c:pt>
                <c:pt idx="32">
                  <c:v>2.667260000000005E-2</c:v>
                </c:pt>
                <c:pt idx="33">
                  <c:v>1.7681140000000001E-2</c:v>
                </c:pt>
                <c:pt idx="34">
                  <c:v>1.311816E-2</c:v>
                </c:pt>
                <c:pt idx="35">
                  <c:v>1.2067670000000001E-2</c:v>
                </c:pt>
                <c:pt idx="36">
                  <c:v>9.7949300000000003E-3</c:v>
                </c:pt>
                <c:pt idx="37">
                  <c:v>5.7752600000000242E-3</c:v>
                </c:pt>
                <c:pt idx="38">
                  <c:v>2.4011499999999999E-3</c:v>
                </c:pt>
                <c:pt idx="39">
                  <c:v>1.5121200000000026E-3</c:v>
                </c:pt>
                <c:pt idx="40">
                  <c:v>1.0565699999999999E-3</c:v>
                </c:pt>
                <c:pt idx="41">
                  <c:v>8.9769000000000274E-4</c:v>
                </c:pt>
                <c:pt idx="42">
                  <c:v>3.6065000000000099E-4</c:v>
                </c:pt>
                <c:pt idx="43">
                  <c:v>0</c:v>
                </c:pt>
                <c:pt idx="44">
                  <c:v>0</c:v>
                </c:pt>
                <c:pt idx="45">
                  <c:v>0</c:v>
                </c:pt>
                <c:pt idx="46">
                  <c:v>4.0631000000000011E-4</c:v>
                </c:pt>
                <c:pt idx="47">
                  <c:v>1.0495299999999999E-3</c:v>
                </c:pt>
                <c:pt idx="48">
                  <c:v>1.24676E-3</c:v>
                </c:pt>
                <c:pt idx="49">
                  <c:v>9.9800000000000279E-4</c:v>
                </c:pt>
              </c:numCache>
            </c:numRef>
          </c:yVal>
          <c:smooth val="1"/>
        </c:ser>
        <c:dLbls>
          <c:showLegendKey val="0"/>
          <c:showVal val="0"/>
          <c:showCatName val="0"/>
          <c:showSerName val="0"/>
          <c:showPercent val="0"/>
          <c:showBubbleSize val="0"/>
        </c:dLbls>
        <c:axId val="78585856"/>
        <c:axId val="78584064"/>
      </c:scatterChart>
      <c:valAx>
        <c:axId val="78511104"/>
        <c:scaling>
          <c:orientation val="minMax"/>
          <c:max val="20"/>
          <c:min val="-3"/>
        </c:scaling>
        <c:delete val="0"/>
        <c:axPos val="b"/>
        <c:numFmt formatCode="General" sourceLinked="1"/>
        <c:majorTickMark val="out"/>
        <c:minorTickMark val="none"/>
        <c:tickLblPos val="nextTo"/>
        <c:txPr>
          <a:bodyPr/>
          <a:lstStyle/>
          <a:p>
            <a:pPr>
              <a:defRPr sz="1600"/>
            </a:pPr>
            <a:endParaRPr lang="en-US"/>
          </a:p>
        </c:txPr>
        <c:crossAx val="78582528"/>
        <c:crosses val="autoZero"/>
        <c:crossBetween val="midCat"/>
        <c:majorUnit val="1"/>
      </c:valAx>
      <c:valAx>
        <c:axId val="78582528"/>
        <c:scaling>
          <c:orientation val="minMax"/>
          <c:max val="0.60000000000000064"/>
          <c:min val="0"/>
        </c:scaling>
        <c:delete val="0"/>
        <c:axPos val="l"/>
        <c:majorGridlines>
          <c:spPr>
            <a:ln>
              <a:noFill/>
            </a:ln>
          </c:spPr>
        </c:majorGridlines>
        <c:numFmt formatCode="#,##0.0" sourceLinked="0"/>
        <c:majorTickMark val="none"/>
        <c:minorTickMark val="none"/>
        <c:tickLblPos val="nextTo"/>
        <c:crossAx val="78511104"/>
        <c:crossesAt val="-10"/>
        <c:crossBetween val="midCat"/>
        <c:majorUnit val="0.2"/>
      </c:valAx>
      <c:valAx>
        <c:axId val="78584064"/>
        <c:scaling>
          <c:orientation val="minMax"/>
          <c:max val="0.60000000000000064"/>
          <c:min val="0"/>
        </c:scaling>
        <c:delete val="0"/>
        <c:axPos val="r"/>
        <c:numFmt formatCode="General" sourceLinked="1"/>
        <c:majorTickMark val="none"/>
        <c:minorTickMark val="none"/>
        <c:tickLblPos val="none"/>
        <c:crossAx val="78585856"/>
        <c:crosses val="max"/>
        <c:crossBetween val="midCat"/>
        <c:majorUnit val="5.0000000000000024E-2"/>
      </c:valAx>
      <c:valAx>
        <c:axId val="78585856"/>
        <c:scaling>
          <c:orientation val="minMax"/>
        </c:scaling>
        <c:delete val="1"/>
        <c:axPos val="b"/>
        <c:numFmt formatCode="General" sourceLinked="1"/>
        <c:majorTickMark val="out"/>
        <c:minorTickMark val="none"/>
        <c:tickLblPos val="none"/>
        <c:crossAx val="78584064"/>
        <c:crosses val="autoZero"/>
        <c:crossBetween val="midCat"/>
      </c:valAx>
      <c:spPr>
        <a:noFill/>
        <a:ln>
          <a:solidFill>
            <a:schemeClr val="tx1"/>
          </a:solidFill>
        </a:ln>
      </c:spPr>
    </c:plotArea>
    <c:legend>
      <c:legendPos val="r"/>
      <c:layout>
        <c:manualLayout>
          <c:xMode val="edge"/>
          <c:yMode val="edge"/>
          <c:x val="0.65957983193277481"/>
          <c:y val="0.19053367826809967"/>
          <c:w val="0.29215719358609576"/>
          <c:h val="0.57438118770218916"/>
        </c:manualLayout>
      </c:layout>
      <c:overlay val="1"/>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250270186814884E-2"/>
          <c:y val="3.9046947256120838E-2"/>
          <c:w val="0.90747424954233658"/>
          <c:h val="0.8637615885492187"/>
        </c:manualLayout>
      </c:layout>
      <c:scatterChart>
        <c:scatterStyle val="smoothMarker"/>
        <c:varyColors val="0"/>
        <c:ser>
          <c:idx val="0"/>
          <c:order val="0"/>
          <c:tx>
            <c:strRef>
              <c:f>Sheet1!$B$1</c:f>
              <c:strCache>
                <c:ptCount val="1"/>
                <c:pt idx="0">
                  <c:v>Quintile 1 (Lowest)</c:v>
                </c:pt>
              </c:strCache>
            </c:strRef>
          </c:tx>
          <c:spPr>
            <a:ln>
              <a:solidFill>
                <a:srgbClr val="FFC000"/>
              </a:solidFill>
            </a:ln>
          </c:spPr>
          <c:marker>
            <c:symbol val="none"/>
          </c:marker>
          <c:xVal>
            <c:numRef>
              <c:f>Sheet1!$A$2:$A$36526</c:f>
              <c:numCache>
                <c:formatCode>General</c:formatCode>
                <c:ptCount val="36525"/>
                <c:pt idx="0">
                  <c:v>-0.44333963999999998</c:v>
                </c:pt>
                <c:pt idx="1">
                  <c:v>-9.9136190000000068E-2</c:v>
                </c:pt>
                <c:pt idx="2">
                  <c:v>0.24506726000000037</c:v>
                </c:pt>
                <c:pt idx="3">
                  <c:v>0.58927069999999959</c:v>
                </c:pt>
                <c:pt idx="4">
                  <c:v>0.93347415</c:v>
                </c:pt>
                <c:pt idx="5">
                  <c:v>1.2776775999999999</c:v>
                </c:pt>
                <c:pt idx="6">
                  <c:v>1.6218809999999999</c:v>
                </c:pt>
                <c:pt idx="7">
                  <c:v>1.9660845000000027</c:v>
                </c:pt>
                <c:pt idx="8">
                  <c:v>2.3102878999999987</c:v>
                </c:pt>
                <c:pt idx="9">
                  <c:v>2.6544913999999999</c:v>
                </c:pt>
                <c:pt idx="10">
                  <c:v>2.9986948</c:v>
                </c:pt>
                <c:pt idx="11">
                  <c:v>3.3428982999999977</c:v>
                </c:pt>
                <c:pt idx="12">
                  <c:v>3.6871017000000093</c:v>
                </c:pt>
                <c:pt idx="13">
                  <c:v>4.0313052000000003</c:v>
                </c:pt>
                <c:pt idx="14">
                  <c:v>4.3755085999999945</c:v>
                </c:pt>
                <c:pt idx="15">
                  <c:v>4.7197120999999997</c:v>
                </c:pt>
                <c:pt idx="16">
                  <c:v>5.0639154999999878</c:v>
                </c:pt>
                <c:pt idx="17">
                  <c:v>5.4081190000000001</c:v>
                </c:pt>
                <c:pt idx="18">
                  <c:v>5.7523223999999997</c:v>
                </c:pt>
                <c:pt idx="19">
                  <c:v>6.096525899999989</c:v>
                </c:pt>
                <c:pt idx="20">
                  <c:v>6.4407293000000108</c:v>
                </c:pt>
                <c:pt idx="21">
                  <c:v>6.7849327999999955</c:v>
                </c:pt>
                <c:pt idx="22">
                  <c:v>7.1291361999999889</c:v>
                </c:pt>
                <c:pt idx="23">
                  <c:v>7.4733397000000119</c:v>
                </c:pt>
                <c:pt idx="24">
                  <c:v>7.8175431</c:v>
                </c:pt>
                <c:pt idx="25">
                  <c:v>8.1617466000000007</c:v>
                </c:pt>
                <c:pt idx="26">
                  <c:v>8.5059500000000003</c:v>
                </c:pt>
                <c:pt idx="27">
                  <c:v>8.8501535000000047</c:v>
                </c:pt>
                <c:pt idx="28">
                  <c:v>9.1943569000000025</c:v>
                </c:pt>
                <c:pt idx="29">
                  <c:v>9.5385603999999997</c:v>
                </c:pt>
                <c:pt idx="30">
                  <c:v>9.8827638000000047</c:v>
                </c:pt>
                <c:pt idx="31">
                  <c:v>10.226966999999998</c:v>
                </c:pt>
                <c:pt idx="32">
                  <c:v>10.571170999999998</c:v>
                </c:pt>
                <c:pt idx="33">
                  <c:v>10.915374</c:v>
                </c:pt>
                <c:pt idx="34">
                  <c:v>11.259578000000001</c:v>
                </c:pt>
                <c:pt idx="35">
                  <c:v>11.603781</c:v>
                </c:pt>
                <c:pt idx="36">
                  <c:v>11.947984</c:v>
                </c:pt>
                <c:pt idx="37">
                  <c:v>12.292188000000001</c:v>
                </c:pt>
                <c:pt idx="38">
                  <c:v>12.636390999999998</c:v>
                </c:pt>
                <c:pt idx="39">
                  <c:v>12.980595000000006</c:v>
                </c:pt>
                <c:pt idx="40">
                  <c:v>13.324798000000001</c:v>
                </c:pt>
                <c:pt idx="41">
                  <c:v>13.669002000000004</c:v>
                </c:pt>
                <c:pt idx="42">
                  <c:v>14.013205000000001</c:v>
                </c:pt>
                <c:pt idx="43">
                  <c:v>14.357409000000029</c:v>
                </c:pt>
                <c:pt idx="44">
                  <c:v>14.701612000000001</c:v>
                </c:pt>
                <c:pt idx="45">
                  <c:v>15.045816</c:v>
                </c:pt>
                <c:pt idx="46">
                  <c:v>15.390019000000002</c:v>
                </c:pt>
                <c:pt idx="47">
                  <c:v>15.734221999999981</c:v>
                </c:pt>
                <c:pt idx="48">
                  <c:v>16.078425999999986</c:v>
                </c:pt>
                <c:pt idx="49">
                  <c:v>16.422628999999944</c:v>
                </c:pt>
              </c:numCache>
            </c:numRef>
          </c:xVal>
          <c:yVal>
            <c:numRef>
              <c:f>Sheet1!$B$2:$B$36526</c:f>
              <c:numCache>
                <c:formatCode>General</c:formatCode>
                <c:ptCount val="36525"/>
                <c:pt idx="0">
                  <c:v>9.7423000000000041E-4</c:v>
                </c:pt>
                <c:pt idx="1">
                  <c:v>2.3295000000000047E-3</c:v>
                </c:pt>
                <c:pt idx="2">
                  <c:v>1.0287560000000001E-2</c:v>
                </c:pt>
                <c:pt idx="3">
                  <c:v>4.1272539999999996E-2</c:v>
                </c:pt>
                <c:pt idx="4">
                  <c:v>7.3582420000000134E-2</c:v>
                </c:pt>
                <c:pt idx="5">
                  <c:v>0.12627706999999988</c:v>
                </c:pt>
                <c:pt idx="6">
                  <c:v>0.24945667999999999</c:v>
                </c:pt>
                <c:pt idx="7">
                  <c:v>0.31061178000000067</c:v>
                </c:pt>
                <c:pt idx="8">
                  <c:v>0.29867798000000068</c:v>
                </c:pt>
                <c:pt idx="9">
                  <c:v>0.34209393000000005</c:v>
                </c:pt>
                <c:pt idx="10">
                  <c:v>0.29436780000000068</c:v>
                </c:pt>
                <c:pt idx="11">
                  <c:v>0.24430313000000037</c:v>
                </c:pt>
                <c:pt idx="12">
                  <c:v>0.20677018999999999</c:v>
                </c:pt>
                <c:pt idx="13">
                  <c:v>0.15060486000000001</c:v>
                </c:pt>
                <c:pt idx="14">
                  <c:v>9.460402000000033E-2</c:v>
                </c:pt>
                <c:pt idx="15">
                  <c:v>8.3103680000000013E-2</c:v>
                </c:pt>
                <c:pt idx="16">
                  <c:v>7.0212140000000006E-2</c:v>
                </c:pt>
                <c:pt idx="17">
                  <c:v>4.5429600000000001E-2</c:v>
                </c:pt>
                <c:pt idx="18">
                  <c:v>3.2344110000000002E-2</c:v>
                </c:pt>
                <c:pt idx="19">
                  <c:v>3.2357340000000075E-2</c:v>
                </c:pt>
                <c:pt idx="20">
                  <c:v>3.6519719999999999E-2</c:v>
                </c:pt>
                <c:pt idx="21">
                  <c:v>2.8416830000000001E-2</c:v>
                </c:pt>
                <c:pt idx="22">
                  <c:v>2.5937940000000079E-2</c:v>
                </c:pt>
                <c:pt idx="23">
                  <c:v>1.369099E-2</c:v>
                </c:pt>
                <c:pt idx="24">
                  <c:v>1.243292E-2</c:v>
                </c:pt>
                <c:pt idx="25">
                  <c:v>1.0650770000000021E-2</c:v>
                </c:pt>
                <c:pt idx="26">
                  <c:v>1.0670229999999999E-2</c:v>
                </c:pt>
                <c:pt idx="27">
                  <c:v>8.7629200000000004E-3</c:v>
                </c:pt>
                <c:pt idx="28">
                  <c:v>6.0503700000000106E-3</c:v>
                </c:pt>
                <c:pt idx="29">
                  <c:v>6.4233500000000117E-3</c:v>
                </c:pt>
                <c:pt idx="30">
                  <c:v>3.0370599999999998E-3</c:v>
                </c:pt>
                <c:pt idx="31">
                  <c:v>2.81233E-3</c:v>
                </c:pt>
                <c:pt idx="32">
                  <c:v>2.8408700000000001E-3</c:v>
                </c:pt>
                <c:pt idx="33">
                  <c:v>2.5241800000000087E-3</c:v>
                </c:pt>
                <c:pt idx="34">
                  <c:v>1.1378400000000024E-3</c:v>
                </c:pt>
                <c:pt idx="35">
                  <c:v>2.1074400000000012E-3</c:v>
                </c:pt>
                <c:pt idx="36">
                  <c:v>1.4298799999999999E-3</c:v>
                </c:pt>
                <c:pt idx="37">
                  <c:v>1.9921900000000052E-3</c:v>
                </c:pt>
                <c:pt idx="38">
                  <c:v>1.2794499999999999E-3</c:v>
                </c:pt>
                <c:pt idx="39">
                  <c:v>9.9776000000000313E-4</c:v>
                </c:pt>
                <c:pt idx="40">
                  <c:v>2.6249600000000086E-3</c:v>
                </c:pt>
                <c:pt idx="41">
                  <c:v>3.8391499999999999E-3</c:v>
                </c:pt>
                <c:pt idx="42">
                  <c:v>2.37455E-3</c:v>
                </c:pt>
                <c:pt idx="43">
                  <c:v>3.7058500000000053E-3</c:v>
                </c:pt>
                <c:pt idx="44">
                  <c:v>5.543700000000014E-4</c:v>
                </c:pt>
                <c:pt idx="45">
                  <c:v>1.5954200000000021E-3</c:v>
                </c:pt>
                <c:pt idx="46">
                  <c:v>2.4449500000000048E-3</c:v>
                </c:pt>
                <c:pt idx="47">
                  <c:v>1.4651499999999999E-3</c:v>
                </c:pt>
                <c:pt idx="48">
                  <c:v>1.2473899999999999E-3</c:v>
                </c:pt>
                <c:pt idx="49">
                  <c:v>7.8730000000000195E-4</c:v>
                </c:pt>
              </c:numCache>
            </c:numRef>
          </c:yVal>
          <c:smooth val="1"/>
        </c:ser>
        <c:dLbls>
          <c:showLegendKey val="0"/>
          <c:showVal val="0"/>
          <c:showCatName val="0"/>
          <c:showSerName val="0"/>
          <c:showPercent val="0"/>
          <c:showBubbleSize val="0"/>
        </c:dLbls>
        <c:axId val="79348480"/>
        <c:axId val="79350016"/>
      </c:scatterChart>
      <c:scatterChart>
        <c:scatterStyle val="smoothMarker"/>
        <c:varyColors val="0"/>
        <c:ser>
          <c:idx val="1"/>
          <c:order val="1"/>
          <c:tx>
            <c:strRef>
              <c:f>Sheet1!$C$1</c:f>
              <c:strCache>
                <c:ptCount val="1"/>
                <c:pt idx="0">
                  <c:v>Quintile 2</c:v>
                </c:pt>
              </c:strCache>
            </c:strRef>
          </c:tx>
          <c:spPr>
            <a:ln>
              <a:solidFill>
                <a:srgbClr val="FF0000"/>
              </a:solidFill>
            </a:ln>
          </c:spPr>
          <c:marker>
            <c:symbol val="none"/>
          </c:marker>
          <c:xVal>
            <c:numRef>
              <c:f>Sheet1!$C$2:$C$36526</c:f>
              <c:numCache>
                <c:formatCode>General</c:formatCode>
                <c:ptCount val="36525"/>
                <c:pt idx="0">
                  <c:v>-0.36613282000000008</c:v>
                </c:pt>
                <c:pt idx="1">
                  <c:v>-3.0618810000000052E-2</c:v>
                </c:pt>
                <c:pt idx="2">
                  <c:v>0.30489520000000031</c:v>
                </c:pt>
                <c:pt idx="3">
                  <c:v>0.64040920999999995</c:v>
                </c:pt>
                <c:pt idx="4">
                  <c:v>0.97592322000000065</c:v>
                </c:pt>
                <c:pt idx="5">
                  <c:v>1.3114371999999999</c:v>
                </c:pt>
                <c:pt idx="6">
                  <c:v>1.6469511999999999</c:v>
                </c:pt>
                <c:pt idx="7">
                  <c:v>1.9824653000000001</c:v>
                </c:pt>
                <c:pt idx="8">
                  <c:v>2.3179792999999997</c:v>
                </c:pt>
                <c:pt idx="9">
                  <c:v>2.6534933000000001</c:v>
                </c:pt>
                <c:pt idx="10">
                  <c:v>2.9890072999999999</c:v>
                </c:pt>
                <c:pt idx="11">
                  <c:v>3.3245213000000002</c:v>
                </c:pt>
                <c:pt idx="12">
                  <c:v>3.6600353000000001</c:v>
                </c:pt>
                <c:pt idx="13">
                  <c:v>3.9955492999999977</c:v>
                </c:pt>
                <c:pt idx="14">
                  <c:v>4.3310633000000118</c:v>
                </c:pt>
                <c:pt idx="15">
                  <c:v>4.6665772999999868</c:v>
                </c:pt>
                <c:pt idx="16">
                  <c:v>5.0020914000000003</c:v>
                </c:pt>
                <c:pt idx="17">
                  <c:v>5.3376054000000002</c:v>
                </c:pt>
                <c:pt idx="18">
                  <c:v>5.6731194</c:v>
                </c:pt>
                <c:pt idx="19">
                  <c:v>6.0086333999999999</c:v>
                </c:pt>
                <c:pt idx="20">
                  <c:v>6.34414739999999</c:v>
                </c:pt>
                <c:pt idx="21">
                  <c:v>6.679661400000013</c:v>
                </c:pt>
                <c:pt idx="22">
                  <c:v>7.0151753999999897</c:v>
                </c:pt>
                <c:pt idx="23">
                  <c:v>7.3506894000000003</c:v>
                </c:pt>
                <c:pt idx="24">
                  <c:v>7.6862034000000108</c:v>
                </c:pt>
                <c:pt idx="25">
                  <c:v>8.0217174999999994</c:v>
                </c:pt>
                <c:pt idx="26">
                  <c:v>8.3572315000000028</c:v>
                </c:pt>
                <c:pt idx="27">
                  <c:v>8.6927455000000027</c:v>
                </c:pt>
                <c:pt idx="28">
                  <c:v>9.028259499999999</c:v>
                </c:pt>
                <c:pt idx="29">
                  <c:v>9.3637735000000006</c:v>
                </c:pt>
                <c:pt idx="30">
                  <c:v>9.6992875000000005</c:v>
                </c:pt>
                <c:pt idx="31">
                  <c:v>10.034802000000001</c:v>
                </c:pt>
                <c:pt idx="32">
                  <c:v>10.370316000000004</c:v>
                </c:pt>
                <c:pt idx="33">
                  <c:v>10.705830000000002</c:v>
                </c:pt>
                <c:pt idx="34">
                  <c:v>11.041343999999999</c:v>
                </c:pt>
                <c:pt idx="35">
                  <c:v>11.376858</c:v>
                </c:pt>
                <c:pt idx="36">
                  <c:v>11.712371999999998</c:v>
                </c:pt>
                <c:pt idx="37">
                  <c:v>12.047886</c:v>
                </c:pt>
                <c:pt idx="38">
                  <c:v>12.383400000000023</c:v>
                </c:pt>
                <c:pt idx="39">
                  <c:v>12.718913999999998</c:v>
                </c:pt>
                <c:pt idx="40">
                  <c:v>13.054428</c:v>
                </c:pt>
                <c:pt idx="41">
                  <c:v>13.389942000000019</c:v>
                </c:pt>
                <c:pt idx="42">
                  <c:v>13.725456000000019</c:v>
                </c:pt>
                <c:pt idx="43">
                  <c:v>14.060970000000001</c:v>
                </c:pt>
                <c:pt idx="44">
                  <c:v>14.396484000000031</c:v>
                </c:pt>
                <c:pt idx="45">
                  <c:v>14.731997999999999</c:v>
                </c:pt>
                <c:pt idx="46">
                  <c:v>15.067512000000002</c:v>
                </c:pt>
                <c:pt idx="47">
                  <c:v>15.403026000000002</c:v>
                </c:pt>
                <c:pt idx="48">
                  <c:v>15.738539999999999</c:v>
                </c:pt>
                <c:pt idx="49">
                  <c:v>16.074054000000046</c:v>
                </c:pt>
              </c:numCache>
            </c:numRef>
          </c:xVal>
          <c:yVal>
            <c:numRef>
              <c:f>Sheet1!$D$2:$D$36526</c:f>
              <c:numCache>
                <c:formatCode>General</c:formatCode>
                <c:ptCount val="36525"/>
                <c:pt idx="0">
                  <c:v>7.5403000000000189E-4</c:v>
                </c:pt>
                <c:pt idx="1">
                  <c:v>2.9144300000000047E-3</c:v>
                </c:pt>
                <c:pt idx="2">
                  <c:v>2.1003230000000064E-2</c:v>
                </c:pt>
                <c:pt idx="3">
                  <c:v>8.9384440000000065E-2</c:v>
                </c:pt>
                <c:pt idx="4">
                  <c:v>0.21748119000000049</c:v>
                </c:pt>
                <c:pt idx="5">
                  <c:v>0.32338276000000177</c:v>
                </c:pt>
                <c:pt idx="6">
                  <c:v>0.38332581000000115</c:v>
                </c:pt>
                <c:pt idx="7">
                  <c:v>0.43954505000000005</c:v>
                </c:pt>
                <c:pt idx="8">
                  <c:v>0.46488547000000086</c:v>
                </c:pt>
                <c:pt idx="9">
                  <c:v>0.33553605000000031</c:v>
                </c:pt>
                <c:pt idx="10">
                  <c:v>0.18677584000000033</c:v>
                </c:pt>
                <c:pt idx="11">
                  <c:v>0.10130878</c:v>
                </c:pt>
                <c:pt idx="12">
                  <c:v>6.4610340000000002E-2</c:v>
                </c:pt>
                <c:pt idx="13">
                  <c:v>3.5834690000000002E-2</c:v>
                </c:pt>
                <c:pt idx="14">
                  <c:v>3.6541070000000078E-2</c:v>
                </c:pt>
                <c:pt idx="15">
                  <c:v>2.9396649999999993E-2</c:v>
                </c:pt>
                <c:pt idx="16">
                  <c:v>2.3345019999999998E-2</c:v>
                </c:pt>
                <c:pt idx="17">
                  <c:v>2.5677200000000087E-2</c:v>
                </c:pt>
                <c:pt idx="18">
                  <c:v>2.5184990000000001E-2</c:v>
                </c:pt>
                <c:pt idx="19">
                  <c:v>2.2497500000000049E-2</c:v>
                </c:pt>
                <c:pt idx="20">
                  <c:v>3.7883360000000109E-2</c:v>
                </c:pt>
                <c:pt idx="21">
                  <c:v>2.5677530000000053E-2</c:v>
                </c:pt>
                <c:pt idx="22">
                  <c:v>7.6153500000000034E-3</c:v>
                </c:pt>
                <c:pt idx="23">
                  <c:v>4.0016700000000127E-3</c:v>
                </c:pt>
                <c:pt idx="24">
                  <c:v>9.5226900000000211E-3</c:v>
                </c:pt>
                <c:pt idx="25">
                  <c:v>6.3839500000000002E-3</c:v>
                </c:pt>
                <c:pt idx="26">
                  <c:v>5.6575699999999998E-3</c:v>
                </c:pt>
                <c:pt idx="27">
                  <c:v>6.1975199999999946E-3</c:v>
                </c:pt>
                <c:pt idx="28">
                  <c:v>8.1709600000000014E-3</c:v>
                </c:pt>
                <c:pt idx="29">
                  <c:v>3.6356200000000048E-3</c:v>
                </c:pt>
                <c:pt idx="30">
                  <c:v>2.2409400000000072E-3</c:v>
                </c:pt>
                <c:pt idx="31">
                  <c:v>1.6159600000000001E-3</c:v>
                </c:pt>
                <c:pt idx="32" formatCode="0.00E+00">
                  <c:v>7.9223000000000173E-4</c:v>
                </c:pt>
                <c:pt idx="33">
                  <c:v>8.0287000000000002E-4</c:v>
                </c:pt>
                <c:pt idx="34">
                  <c:v>2.2136400000000002E-3</c:v>
                </c:pt>
                <c:pt idx="35">
                  <c:v>1.0141300000000026E-3</c:v>
                </c:pt>
                <c:pt idx="36">
                  <c:v>7.8050000000000146E-4</c:v>
                </c:pt>
                <c:pt idx="37">
                  <c:v>9.6389000000000002E-4</c:v>
                </c:pt>
                <c:pt idx="38">
                  <c:v>2.9023000000000048E-3</c:v>
                </c:pt>
                <c:pt idx="39">
                  <c:v>2.4586299999999998E-3</c:v>
                </c:pt>
                <c:pt idx="40">
                  <c:v>9.4199000000000268E-4</c:v>
                </c:pt>
                <c:pt idx="41">
                  <c:v>9.4958000000000314E-4</c:v>
                </c:pt>
                <c:pt idx="42">
                  <c:v>5.917600000000014E-4</c:v>
                </c:pt>
                <c:pt idx="43">
                  <c:v>1.8052900000000021E-3</c:v>
                </c:pt>
                <c:pt idx="44">
                  <c:v>1.7565300000000029E-3</c:v>
                </c:pt>
                <c:pt idx="45">
                  <c:v>2.5911599999999999E-3</c:v>
                </c:pt>
                <c:pt idx="46">
                  <c:v>8.3714000000000347E-4</c:v>
                </c:pt>
                <c:pt idx="47">
                  <c:v>1.0323299999999999E-3</c:v>
                </c:pt>
                <c:pt idx="48">
                  <c:v>7.0258000000000093E-4</c:v>
                </c:pt>
                <c:pt idx="49">
                  <c:v>8.2596000000000253E-4</c:v>
                </c:pt>
              </c:numCache>
            </c:numRef>
          </c:yVal>
          <c:smooth val="1"/>
        </c:ser>
        <c:ser>
          <c:idx val="2"/>
          <c:order val="2"/>
          <c:tx>
            <c:strRef>
              <c:f>Sheet1!$F$1</c:f>
              <c:strCache>
                <c:ptCount val="1"/>
                <c:pt idx="0">
                  <c:v>Quintile 3</c:v>
                </c:pt>
              </c:strCache>
            </c:strRef>
          </c:tx>
          <c:spPr>
            <a:ln>
              <a:solidFill>
                <a:srgbClr val="00B050"/>
              </a:solidFill>
            </a:ln>
          </c:spPr>
          <c:marker>
            <c:symbol val="none"/>
          </c:marker>
          <c:xVal>
            <c:numRef>
              <c:f>Sheet1!$E$2:$E$51</c:f>
              <c:numCache>
                <c:formatCode>General</c:formatCode>
                <c:ptCount val="50"/>
                <c:pt idx="0">
                  <c:v>-0.36337549000000086</c:v>
                </c:pt>
                <c:pt idx="1">
                  <c:v>-4.5979699999999998E-2</c:v>
                </c:pt>
                <c:pt idx="2">
                  <c:v>0.27141609000000061</c:v>
                </c:pt>
                <c:pt idx="3">
                  <c:v>0.58881187999999951</c:v>
                </c:pt>
                <c:pt idx="4">
                  <c:v>0.90620767000000002</c:v>
                </c:pt>
                <c:pt idx="5">
                  <c:v>1.2236034999999972</c:v>
                </c:pt>
                <c:pt idx="6">
                  <c:v>1.5409991999999972</c:v>
                </c:pt>
                <c:pt idx="7">
                  <c:v>1.858395</c:v>
                </c:pt>
                <c:pt idx="8">
                  <c:v>2.1757908000000001</c:v>
                </c:pt>
                <c:pt idx="9">
                  <c:v>2.4931866</c:v>
                </c:pt>
                <c:pt idx="10">
                  <c:v>2.8105823999999977</c:v>
                </c:pt>
                <c:pt idx="11">
                  <c:v>3.1279781999999998</c:v>
                </c:pt>
                <c:pt idx="12">
                  <c:v>3.4453740000000002</c:v>
                </c:pt>
                <c:pt idx="13">
                  <c:v>3.7627698000000001</c:v>
                </c:pt>
                <c:pt idx="14">
                  <c:v>4.0801655999999955</c:v>
                </c:pt>
                <c:pt idx="15">
                  <c:v>4.3975613999999945</c:v>
                </c:pt>
                <c:pt idx="16">
                  <c:v>4.7149570999999897</c:v>
                </c:pt>
                <c:pt idx="17">
                  <c:v>5.0323529000000002</c:v>
                </c:pt>
                <c:pt idx="18">
                  <c:v>5.3497487000000108</c:v>
                </c:pt>
                <c:pt idx="19">
                  <c:v>5.6671444999999858</c:v>
                </c:pt>
                <c:pt idx="20">
                  <c:v>5.9845402999999955</c:v>
                </c:pt>
                <c:pt idx="21">
                  <c:v>6.3019360999999945</c:v>
                </c:pt>
                <c:pt idx="22">
                  <c:v>6.6193318999999899</c:v>
                </c:pt>
                <c:pt idx="23">
                  <c:v>6.9367277000000129</c:v>
                </c:pt>
                <c:pt idx="24">
                  <c:v>7.2541234999999995</c:v>
                </c:pt>
                <c:pt idx="25">
                  <c:v>7.5715193000000003</c:v>
                </c:pt>
                <c:pt idx="26">
                  <c:v>7.8889149999999839</c:v>
                </c:pt>
                <c:pt idx="27">
                  <c:v>8.2063107999999989</c:v>
                </c:pt>
                <c:pt idx="28">
                  <c:v>8.5237066000000006</c:v>
                </c:pt>
                <c:pt idx="29">
                  <c:v>8.8411023999999987</c:v>
                </c:pt>
                <c:pt idx="30">
                  <c:v>9.1584982000000004</c:v>
                </c:pt>
                <c:pt idx="31">
                  <c:v>9.4758940000000234</c:v>
                </c:pt>
                <c:pt idx="32">
                  <c:v>9.7932898000000002</c:v>
                </c:pt>
                <c:pt idx="33">
                  <c:v>10.110686000000019</c:v>
                </c:pt>
                <c:pt idx="34">
                  <c:v>10.428081000000001</c:v>
                </c:pt>
                <c:pt idx="35">
                  <c:v>10.745477000000001</c:v>
                </c:pt>
                <c:pt idx="36">
                  <c:v>11.062873</c:v>
                </c:pt>
                <c:pt idx="37">
                  <c:v>11.380269</c:v>
                </c:pt>
                <c:pt idx="38">
                  <c:v>11.697665000000001</c:v>
                </c:pt>
                <c:pt idx="39">
                  <c:v>12.01506</c:v>
                </c:pt>
                <c:pt idx="40">
                  <c:v>12.332456000000029</c:v>
                </c:pt>
                <c:pt idx="41">
                  <c:v>12.649851999999999</c:v>
                </c:pt>
                <c:pt idx="42">
                  <c:v>12.967248</c:v>
                </c:pt>
                <c:pt idx="43">
                  <c:v>13.284643000000001</c:v>
                </c:pt>
                <c:pt idx="44">
                  <c:v>13.602039000000019</c:v>
                </c:pt>
                <c:pt idx="45">
                  <c:v>13.919435000000023</c:v>
                </c:pt>
                <c:pt idx="46">
                  <c:v>14.236830999999999</c:v>
                </c:pt>
                <c:pt idx="47">
                  <c:v>14.554227000000001</c:v>
                </c:pt>
                <c:pt idx="48">
                  <c:v>14.871622</c:v>
                </c:pt>
                <c:pt idx="49">
                  <c:v>15.189018000000001</c:v>
                </c:pt>
              </c:numCache>
            </c:numRef>
          </c:xVal>
          <c:yVal>
            <c:numRef>
              <c:f>Sheet1!$F$2:$F$51</c:f>
              <c:numCache>
                <c:formatCode>General</c:formatCode>
                <c:ptCount val="50"/>
                <c:pt idx="0">
                  <c:v>7.1924000000000022E-4</c:v>
                </c:pt>
                <c:pt idx="1">
                  <c:v>1.9542500000000055E-3</c:v>
                </c:pt>
                <c:pt idx="2">
                  <c:v>3.5745400000000004E-2</c:v>
                </c:pt>
                <c:pt idx="3">
                  <c:v>0.17069314999999999</c:v>
                </c:pt>
                <c:pt idx="4">
                  <c:v>0.29009840000000031</c:v>
                </c:pt>
                <c:pt idx="5">
                  <c:v>0.35703259000000032</c:v>
                </c:pt>
                <c:pt idx="6">
                  <c:v>0.37552473000000092</c:v>
                </c:pt>
                <c:pt idx="7">
                  <c:v>0.55940204999999865</c:v>
                </c:pt>
                <c:pt idx="8">
                  <c:v>0.50027946000000001</c:v>
                </c:pt>
                <c:pt idx="9">
                  <c:v>0.27053075000000004</c:v>
                </c:pt>
                <c:pt idx="10">
                  <c:v>0.13844889000000049</c:v>
                </c:pt>
                <c:pt idx="11">
                  <c:v>8.4138650000000023E-2</c:v>
                </c:pt>
                <c:pt idx="12">
                  <c:v>6.5813010000000172E-2</c:v>
                </c:pt>
                <c:pt idx="13">
                  <c:v>4.8264099999999997E-2</c:v>
                </c:pt>
                <c:pt idx="14">
                  <c:v>4.544774E-2</c:v>
                </c:pt>
                <c:pt idx="15">
                  <c:v>3.150913000000001E-2</c:v>
                </c:pt>
                <c:pt idx="16">
                  <c:v>2.0569759999999979E-2</c:v>
                </c:pt>
                <c:pt idx="17">
                  <c:v>2.0173250000000011E-2</c:v>
                </c:pt>
                <c:pt idx="18">
                  <c:v>1.573194E-2</c:v>
                </c:pt>
                <c:pt idx="19">
                  <c:v>1.3660950000000026E-2</c:v>
                </c:pt>
                <c:pt idx="20">
                  <c:v>1.2987170000000027E-2</c:v>
                </c:pt>
                <c:pt idx="21">
                  <c:v>2.5266320000000002E-2</c:v>
                </c:pt>
                <c:pt idx="22">
                  <c:v>1.7978359999999999E-2</c:v>
                </c:pt>
                <c:pt idx="23">
                  <c:v>5.88581E-3</c:v>
                </c:pt>
                <c:pt idx="24">
                  <c:v>5.8796000000000239E-4</c:v>
                </c:pt>
                <c:pt idx="25">
                  <c:v>1.8800500000000059E-3</c:v>
                </c:pt>
                <c:pt idx="26">
                  <c:v>4.6672199999999997E-3</c:v>
                </c:pt>
                <c:pt idx="27">
                  <c:v>5.8294200000000096E-3</c:v>
                </c:pt>
                <c:pt idx="28">
                  <c:v>4.2968400000000127E-3</c:v>
                </c:pt>
                <c:pt idx="29">
                  <c:v>4.5615600000000096E-3</c:v>
                </c:pt>
                <c:pt idx="30">
                  <c:v>2.3216700000000001E-3</c:v>
                </c:pt>
                <c:pt idx="31">
                  <c:v>0</c:v>
                </c:pt>
                <c:pt idx="32">
                  <c:v>3.7042000000000108E-4</c:v>
                </c:pt>
                <c:pt idx="33">
                  <c:v>1.8629000000000037E-3</c:v>
                </c:pt>
                <c:pt idx="34">
                  <c:v>1.7721900000000031E-3</c:v>
                </c:pt>
                <c:pt idx="35">
                  <c:v>2.9710800000000001E-3</c:v>
                </c:pt>
                <c:pt idx="36">
                  <c:v>5.454600000000013E-4</c:v>
                </c:pt>
                <c:pt idx="37">
                  <c:v>2.5845000000000094E-4</c:v>
                </c:pt>
                <c:pt idx="38">
                  <c:v>8.8744000000000355E-4</c:v>
                </c:pt>
                <c:pt idx="39">
                  <c:v>3.0598000000000002E-4</c:v>
                </c:pt>
                <c:pt idx="40">
                  <c:v>2.6526399999999999E-3</c:v>
                </c:pt>
                <c:pt idx="41">
                  <c:v>2.17564E-3</c:v>
                </c:pt>
                <c:pt idx="42">
                  <c:v>0</c:v>
                </c:pt>
                <c:pt idx="43">
                  <c:v>4.7906000000000147E-4</c:v>
                </c:pt>
                <c:pt idx="44">
                  <c:v>2.1981700000000054E-3</c:v>
                </c:pt>
                <c:pt idx="45">
                  <c:v>2.4288999999999999E-3</c:v>
                </c:pt>
                <c:pt idx="46">
                  <c:v>6.4413000000000274E-4</c:v>
                </c:pt>
                <c:pt idx="47">
                  <c:v>0</c:v>
                </c:pt>
                <c:pt idx="48">
                  <c:v>1.3588900000000021E-3</c:v>
                </c:pt>
                <c:pt idx="49">
                  <c:v>1.3472900000000001E-3</c:v>
                </c:pt>
              </c:numCache>
            </c:numRef>
          </c:yVal>
          <c:smooth val="1"/>
        </c:ser>
        <c:ser>
          <c:idx val="3"/>
          <c:order val="3"/>
          <c:tx>
            <c:strRef>
              <c:f>Sheet1!$H$1</c:f>
              <c:strCache>
                <c:ptCount val="1"/>
                <c:pt idx="0">
                  <c:v>Quintile 4</c:v>
                </c:pt>
              </c:strCache>
            </c:strRef>
          </c:tx>
          <c:spPr>
            <a:ln>
              <a:solidFill>
                <a:srgbClr val="0070C0"/>
              </a:solidFill>
            </a:ln>
          </c:spPr>
          <c:marker>
            <c:symbol val="none"/>
          </c:marker>
          <c:xVal>
            <c:numRef>
              <c:f>Sheet1!$G$2:$G$51</c:f>
              <c:numCache>
                <c:formatCode>General</c:formatCode>
                <c:ptCount val="50"/>
                <c:pt idx="0">
                  <c:v>-0.14808572</c:v>
                </c:pt>
                <c:pt idx="1">
                  <c:v>0.21927033000000046</c:v>
                </c:pt>
                <c:pt idx="2">
                  <c:v>0.58662637999999956</c:v>
                </c:pt>
                <c:pt idx="3">
                  <c:v>0.95398243000000005</c:v>
                </c:pt>
                <c:pt idx="4">
                  <c:v>1.3213385</c:v>
                </c:pt>
                <c:pt idx="5">
                  <c:v>1.6886945</c:v>
                </c:pt>
                <c:pt idx="6">
                  <c:v>2.0560505999999967</c:v>
                </c:pt>
                <c:pt idx="7">
                  <c:v>2.4234065999999999</c:v>
                </c:pt>
                <c:pt idx="8">
                  <c:v>2.7907627000000002</c:v>
                </c:pt>
                <c:pt idx="9">
                  <c:v>3.1581187000000002</c:v>
                </c:pt>
                <c:pt idx="10">
                  <c:v>3.5254748</c:v>
                </c:pt>
                <c:pt idx="11">
                  <c:v>3.8928307999999987</c:v>
                </c:pt>
                <c:pt idx="12">
                  <c:v>4.2601868999999839</c:v>
                </c:pt>
                <c:pt idx="13">
                  <c:v>4.6275428999999839</c:v>
                </c:pt>
                <c:pt idx="14">
                  <c:v>4.9948990000000002</c:v>
                </c:pt>
                <c:pt idx="15">
                  <c:v>5.3622549999999878</c:v>
                </c:pt>
                <c:pt idx="16">
                  <c:v>5.7296110999999996</c:v>
                </c:pt>
                <c:pt idx="17">
                  <c:v>6.0969670999999996</c:v>
                </c:pt>
                <c:pt idx="18">
                  <c:v>6.4643231999999999</c:v>
                </c:pt>
                <c:pt idx="19">
                  <c:v>6.8316792000000097</c:v>
                </c:pt>
                <c:pt idx="20">
                  <c:v>7.1990352999999878</c:v>
                </c:pt>
                <c:pt idx="21">
                  <c:v>7.5663913000000003</c:v>
                </c:pt>
                <c:pt idx="22">
                  <c:v>7.933747400000013</c:v>
                </c:pt>
                <c:pt idx="23">
                  <c:v>8.3011033999999988</c:v>
                </c:pt>
                <c:pt idx="24">
                  <c:v>8.6684595000000026</c:v>
                </c:pt>
                <c:pt idx="25">
                  <c:v>9.0358155</c:v>
                </c:pt>
                <c:pt idx="26">
                  <c:v>9.4031715999999985</c:v>
                </c:pt>
                <c:pt idx="27">
                  <c:v>9.7705276000000012</c:v>
                </c:pt>
                <c:pt idx="28">
                  <c:v>10.137884</c:v>
                </c:pt>
                <c:pt idx="29">
                  <c:v>10.505240000000002</c:v>
                </c:pt>
                <c:pt idx="30">
                  <c:v>10.872596000000039</c:v>
                </c:pt>
                <c:pt idx="31">
                  <c:v>11.239952000000001</c:v>
                </c:pt>
                <c:pt idx="32">
                  <c:v>11.607307999999998</c:v>
                </c:pt>
                <c:pt idx="33">
                  <c:v>11.974664000000002</c:v>
                </c:pt>
                <c:pt idx="34">
                  <c:v>12.34202</c:v>
                </c:pt>
                <c:pt idx="35">
                  <c:v>12.709376000000001</c:v>
                </c:pt>
                <c:pt idx="36">
                  <c:v>13.076732000000021</c:v>
                </c:pt>
                <c:pt idx="37">
                  <c:v>13.444088000000001</c:v>
                </c:pt>
                <c:pt idx="38">
                  <c:v>13.811444000000021</c:v>
                </c:pt>
                <c:pt idx="39">
                  <c:v>14.178800000000001</c:v>
                </c:pt>
                <c:pt idx="40">
                  <c:v>14.546156</c:v>
                </c:pt>
                <c:pt idx="41">
                  <c:v>14.913512000000004</c:v>
                </c:pt>
                <c:pt idx="42">
                  <c:v>15.280867999999998</c:v>
                </c:pt>
                <c:pt idx="43">
                  <c:v>15.648223999999981</c:v>
                </c:pt>
                <c:pt idx="44">
                  <c:v>16.01558</c:v>
                </c:pt>
                <c:pt idx="45">
                  <c:v>16.382935999999987</c:v>
                </c:pt>
                <c:pt idx="46">
                  <c:v>16.750292999999989</c:v>
                </c:pt>
                <c:pt idx="47">
                  <c:v>17.117649</c:v>
                </c:pt>
                <c:pt idx="48">
                  <c:v>17.485004999999944</c:v>
                </c:pt>
                <c:pt idx="49">
                  <c:v>17.852360999999988</c:v>
                </c:pt>
              </c:numCache>
            </c:numRef>
          </c:xVal>
          <c:yVal>
            <c:numRef>
              <c:f>Sheet1!$H$2:$H$51</c:f>
              <c:numCache>
                <c:formatCode>General</c:formatCode>
                <c:ptCount val="50"/>
                <c:pt idx="0">
                  <c:v>1.0234899999999999E-3</c:v>
                </c:pt>
                <c:pt idx="1">
                  <c:v>2.2753499999999999E-2</c:v>
                </c:pt>
                <c:pt idx="2">
                  <c:v>0.13327707</c:v>
                </c:pt>
                <c:pt idx="3">
                  <c:v>0.25528959000000001</c:v>
                </c:pt>
                <c:pt idx="4">
                  <c:v>0.28327170000000002</c:v>
                </c:pt>
                <c:pt idx="5">
                  <c:v>0.38066832000000067</c:v>
                </c:pt>
                <c:pt idx="6">
                  <c:v>0.45973356999999998</c:v>
                </c:pt>
                <c:pt idx="7">
                  <c:v>0.30825018000000032</c:v>
                </c:pt>
                <c:pt idx="8">
                  <c:v>0.18857365000000001</c:v>
                </c:pt>
                <c:pt idx="9">
                  <c:v>0.14572260000000001</c:v>
                </c:pt>
                <c:pt idx="10">
                  <c:v>0.11882157000000015</c:v>
                </c:pt>
                <c:pt idx="11">
                  <c:v>7.3061050000000002E-2</c:v>
                </c:pt>
                <c:pt idx="12">
                  <c:v>5.9362990000000275E-2</c:v>
                </c:pt>
                <c:pt idx="13">
                  <c:v>3.5318009999999997E-2</c:v>
                </c:pt>
                <c:pt idx="14">
                  <c:v>2.4137510000000001E-2</c:v>
                </c:pt>
                <c:pt idx="15">
                  <c:v>3.371043E-2</c:v>
                </c:pt>
                <c:pt idx="16">
                  <c:v>3.1042070000000057E-2</c:v>
                </c:pt>
                <c:pt idx="17">
                  <c:v>3.3347389999999998E-2</c:v>
                </c:pt>
                <c:pt idx="18">
                  <c:v>4.4770100000000014E-2</c:v>
                </c:pt>
                <c:pt idx="19">
                  <c:v>1.8978160000000001E-2</c:v>
                </c:pt>
                <c:pt idx="20">
                  <c:v>5.3763000000000127E-3</c:v>
                </c:pt>
                <c:pt idx="21">
                  <c:v>6.6648599999999955E-3</c:v>
                </c:pt>
                <c:pt idx="22">
                  <c:v>4.2790400000000195E-3</c:v>
                </c:pt>
                <c:pt idx="23">
                  <c:v>6.8620399999999998E-3</c:v>
                </c:pt>
                <c:pt idx="24">
                  <c:v>5.8374899999999999E-3</c:v>
                </c:pt>
                <c:pt idx="25">
                  <c:v>4.829260000000014E-3</c:v>
                </c:pt>
                <c:pt idx="26">
                  <c:v>5.7278000000000038E-4</c:v>
                </c:pt>
                <c:pt idx="27">
                  <c:v>1.53509E-3</c:v>
                </c:pt>
                <c:pt idx="28">
                  <c:v>8.6590000000000348E-5</c:v>
                </c:pt>
                <c:pt idx="29">
                  <c:v>0</c:v>
                </c:pt>
                <c:pt idx="30">
                  <c:v>0</c:v>
                </c:pt>
                <c:pt idx="31">
                  <c:v>8.1782000000000003E-4</c:v>
                </c:pt>
                <c:pt idx="32">
                  <c:v>4.1347000000000004E-4</c:v>
                </c:pt>
                <c:pt idx="33">
                  <c:v>3.1039000000000115E-4</c:v>
                </c:pt>
                <c:pt idx="34">
                  <c:v>3.0089800000000092E-3</c:v>
                </c:pt>
                <c:pt idx="35">
                  <c:v>3.9614799999999999E-3</c:v>
                </c:pt>
                <c:pt idx="36">
                  <c:v>1.9852500000000052E-3</c:v>
                </c:pt>
                <c:pt idx="37">
                  <c:v>7.8394000000000239E-4</c:v>
                </c:pt>
                <c:pt idx="38">
                  <c:v>1.9489700000000045E-3</c:v>
                </c:pt>
                <c:pt idx="39">
                  <c:v>4.6394200000000095E-3</c:v>
                </c:pt>
                <c:pt idx="40">
                  <c:v>2.7784500000000048E-3</c:v>
                </c:pt>
                <c:pt idx="41">
                  <c:v>3.2610900000000077E-3</c:v>
                </c:pt>
                <c:pt idx="42">
                  <c:v>1.5965200000000001E-3</c:v>
                </c:pt>
                <c:pt idx="43">
                  <c:v>9.0015000000000266E-4</c:v>
                </c:pt>
                <c:pt idx="44">
                  <c:v>7.8314000000000237E-4</c:v>
                </c:pt>
                <c:pt idx="45">
                  <c:v>8.8786000000000268E-4</c:v>
                </c:pt>
                <c:pt idx="46">
                  <c:v>0</c:v>
                </c:pt>
                <c:pt idx="47">
                  <c:v>0</c:v>
                </c:pt>
                <c:pt idx="48">
                  <c:v>5.0838000000000131E-4</c:v>
                </c:pt>
                <c:pt idx="49">
                  <c:v>7.2286000000000171E-4</c:v>
                </c:pt>
              </c:numCache>
            </c:numRef>
          </c:yVal>
          <c:smooth val="1"/>
        </c:ser>
        <c:ser>
          <c:idx val="4"/>
          <c:order val="4"/>
          <c:tx>
            <c:strRef>
              <c:f>Sheet1!$J$1</c:f>
              <c:strCache>
                <c:ptCount val="1"/>
                <c:pt idx="0">
                  <c:v>Quintile 5 (Highest)</c:v>
                </c:pt>
              </c:strCache>
            </c:strRef>
          </c:tx>
          <c:spPr>
            <a:ln>
              <a:solidFill>
                <a:schemeClr val="tx1"/>
              </a:solidFill>
            </a:ln>
          </c:spPr>
          <c:marker>
            <c:symbol val="none"/>
          </c:marker>
          <c:xVal>
            <c:numRef>
              <c:f>Sheet1!$I$2:$I$51</c:f>
              <c:numCache>
                <c:formatCode>General</c:formatCode>
                <c:ptCount val="50"/>
                <c:pt idx="0">
                  <c:v>-0.22363475999999988</c:v>
                </c:pt>
                <c:pt idx="1">
                  <c:v>0.11298858999999985</c:v>
                </c:pt>
                <c:pt idx="2">
                  <c:v>0.44961194000000004</c:v>
                </c:pt>
                <c:pt idx="3">
                  <c:v>0.78623527999999998</c:v>
                </c:pt>
                <c:pt idx="4">
                  <c:v>1.1228586</c:v>
                </c:pt>
                <c:pt idx="5">
                  <c:v>1.4594819999999975</c:v>
                </c:pt>
                <c:pt idx="6">
                  <c:v>1.7961053</c:v>
                </c:pt>
                <c:pt idx="7">
                  <c:v>2.1327286999999977</c:v>
                </c:pt>
                <c:pt idx="8">
                  <c:v>2.4693519999999998</c:v>
                </c:pt>
                <c:pt idx="9">
                  <c:v>2.8059753999999977</c:v>
                </c:pt>
                <c:pt idx="10">
                  <c:v>3.1425987000000002</c:v>
                </c:pt>
                <c:pt idx="11">
                  <c:v>3.4792220999999977</c:v>
                </c:pt>
                <c:pt idx="12">
                  <c:v>3.81584539999999</c:v>
                </c:pt>
                <c:pt idx="13">
                  <c:v>4.1524687999999985</c:v>
                </c:pt>
                <c:pt idx="14">
                  <c:v>4.4890921000000139</c:v>
                </c:pt>
                <c:pt idx="15">
                  <c:v>4.8257154999999878</c:v>
                </c:pt>
                <c:pt idx="16">
                  <c:v>5.1623387999999899</c:v>
                </c:pt>
                <c:pt idx="17">
                  <c:v>5.4989622000000002</c:v>
                </c:pt>
                <c:pt idx="18">
                  <c:v>5.835585499999989</c:v>
                </c:pt>
                <c:pt idx="19">
                  <c:v>6.1722087999999999</c:v>
                </c:pt>
                <c:pt idx="20">
                  <c:v>6.5088321999999996</c:v>
                </c:pt>
                <c:pt idx="21">
                  <c:v>6.8454554999999955</c:v>
                </c:pt>
                <c:pt idx="22">
                  <c:v>7.1820788999999889</c:v>
                </c:pt>
                <c:pt idx="23">
                  <c:v>7.5187021999999999</c:v>
                </c:pt>
                <c:pt idx="24">
                  <c:v>7.8553255999999889</c:v>
                </c:pt>
                <c:pt idx="25">
                  <c:v>8.1919489000000016</c:v>
                </c:pt>
                <c:pt idx="26">
                  <c:v>8.5285722999999987</c:v>
                </c:pt>
                <c:pt idx="27">
                  <c:v>8.8651956000000212</c:v>
                </c:pt>
                <c:pt idx="28">
                  <c:v>9.2018189999999986</c:v>
                </c:pt>
                <c:pt idx="29">
                  <c:v>9.5384423000000016</c:v>
                </c:pt>
                <c:pt idx="30">
                  <c:v>9.8750657000000004</c:v>
                </c:pt>
                <c:pt idx="31">
                  <c:v>10.211689</c:v>
                </c:pt>
                <c:pt idx="32">
                  <c:v>10.54831199999998</c:v>
                </c:pt>
                <c:pt idx="33">
                  <c:v>10.884936000000019</c:v>
                </c:pt>
                <c:pt idx="34">
                  <c:v>11.221558999999999</c:v>
                </c:pt>
                <c:pt idx="35">
                  <c:v>11.558182</c:v>
                </c:pt>
                <c:pt idx="36">
                  <c:v>11.894806000000004</c:v>
                </c:pt>
                <c:pt idx="37">
                  <c:v>12.231428999999999</c:v>
                </c:pt>
                <c:pt idx="38">
                  <c:v>12.568052</c:v>
                </c:pt>
                <c:pt idx="39">
                  <c:v>12.904676</c:v>
                </c:pt>
                <c:pt idx="40">
                  <c:v>13.241298999999998</c:v>
                </c:pt>
                <c:pt idx="41">
                  <c:v>13.577921999999999</c:v>
                </c:pt>
                <c:pt idx="42">
                  <c:v>13.914546000000019</c:v>
                </c:pt>
                <c:pt idx="43">
                  <c:v>14.251169000000001</c:v>
                </c:pt>
                <c:pt idx="44">
                  <c:v>14.587793</c:v>
                </c:pt>
                <c:pt idx="45">
                  <c:v>14.924416000000004</c:v>
                </c:pt>
                <c:pt idx="46">
                  <c:v>15.261039</c:v>
                </c:pt>
                <c:pt idx="47">
                  <c:v>15.597663000000001</c:v>
                </c:pt>
                <c:pt idx="48">
                  <c:v>15.934286</c:v>
                </c:pt>
                <c:pt idx="49">
                  <c:v>16.270909</c:v>
                </c:pt>
              </c:numCache>
            </c:numRef>
          </c:xVal>
          <c:yVal>
            <c:numRef>
              <c:f>Sheet1!$J$2:$J$51</c:f>
              <c:numCache>
                <c:formatCode>General</c:formatCode>
                <c:ptCount val="50"/>
                <c:pt idx="0">
                  <c:v>7.7847000000000181E-4</c:v>
                </c:pt>
                <c:pt idx="1">
                  <c:v>8.0483600000000009E-3</c:v>
                </c:pt>
                <c:pt idx="2">
                  <c:v>4.4808930000000136E-2</c:v>
                </c:pt>
                <c:pt idx="3">
                  <c:v>0.11924337000000015</c:v>
                </c:pt>
                <c:pt idx="4">
                  <c:v>0.25204235000000003</c:v>
                </c:pt>
                <c:pt idx="5">
                  <c:v>0.30543300000000001</c:v>
                </c:pt>
                <c:pt idx="6">
                  <c:v>0.43958875000000092</c:v>
                </c:pt>
                <c:pt idx="7">
                  <c:v>0.49936174000000061</c:v>
                </c:pt>
                <c:pt idx="8">
                  <c:v>0.39068773000000068</c:v>
                </c:pt>
                <c:pt idx="9">
                  <c:v>0.24543060000000033</c:v>
                </c:pt>
                <c:pt idx="10">
                  <c:v>0.17199582999999999</c:v>
                </c:pt>
                <c:pt idx="11">
                  <c:v>0.11125346</c:v>
                </c:pt>
                <c:pt idx="12">
                  <c:v>6.7410210000000151E-2</c:v>
                </c:pt>
                <c:pt idx="13">
                  <c:v>5.5076510000000023E-2</c:v>
                </c:pt>
                <c:pt idx="14">
                  <c:v>4.0146500000000002E-2</c:v>
                </c:pt>
                <c:pt idx="15">
                  <c:v>3.5750419999999998E-2</c:v>
                </c:pt>
                <c:pt idx="16">
                  <c:v>2.4487810000000065E-2</c:v>
                </c:pt>
                <c:pt idx="17">
                  <c:v>1.7528400000000003E-2</c:v>
                </c:pt>
                <c:pt idx="18">
                  <c:v>2.0510579999999997E-2</c:v>
                </c:pt>
                <c:pt idx="19">
                  <c:v>3.6331250000000002E-2</c:v>
                </c:pt>
                <c:pt idx="20">
                  <c:v>3.2978510000000016E-2</c:v>
                </c:pt>
                <c:pt idx="21">
                  <c:v>1.352561E-2</c:v>
                </c:pt>
                <c:pt idx="22">
                  <c:v>2.7779900000000106E-3</c:v>
                </c:pt>
                <c:pt idx="23">
                  <c:v>9.6805000000000252E-4</c:v>
                </c:pt>
                <c:pt idx="24">
                  <c:v>2.3474699999999999E-3</c:v>
                </c:pt>
                <c:pt idx="25">
                  <c:v>4.1726800000000024E-3</c:v>
                </c:pt>
                <c:pt idx="26">
                  <c:v>6.4891100000000106E-3</c:v>
                </c:pt>
                <c:pt idx="27">
                  <c:v>5.2596400000000194E-3</c:v>
                </c:pt>
                <c:pt idx="28">
                  <c:v>3.3950299999999998E-3</c:v>
                </c:pt>
                <c:pt idx="29">
                  <c:v>1.5475400000000026E-3</c:v>
                </c:pt>
                <c:pt idx="30">
                  <c:v>0</c:v>
                </c:pt>
                <c:pt idx="31">
                  <c:v>0</c:v>
                </c:pt>
                <c:pt idx="32">
                  <c:v>0</c:v>
                </c:pt>
                <c:pt idx="33">
                  <c:v>3.0734000000000067E-4</c:v>
                </c:pt>
                <c:pt idx="34">
                  <c:v>1.0797700000000001E-3</c:v>
                </c:pt>
                <c:pt idx="35">
                  <c:v>8.9402000000000025E-4</c:v>
                </c:pt>
                <c:pt idx="36">
                  <c:v>5.359300000000013E-4</c:v>
                </c:pt>
                <c:pt idx="37">
                  <c:v>1.8306500000000053E-3</c:v>
                </c:pt>
                <c:pt idx="38">
                  <c:v>2.4944699999999978E-3</c:v>
                </c:pt>
                <c:pt idx="39">
                  <c:v>8.9773000000000066E-4</c:v>
                </c:pt>
                <c:pt idx="40">
                  <c:v>2.7104000000000012E-4</c:v>
                </c:pt>
                <c:pt idx="41">
                  <c:v>1.3978200000000001E-3</c:v>
                </c:pt>
                <c:pt idx="42">
                  <c:v>5.4038900000000127E-3</c:v>
                </c:pt>
                <c:pt idx="43">
                  <c:v>1.8682300000000048E-3</c:v>
                </c:pt>
                <c:pt idx="44">
                  <c:v>2.6167100000000047E-3</c:v>
                </c:pt>
                <c:pt idx="45">
                  <c:v>3.5877900000000139E-3</c:v>
                </c:pt>
                <c:pt idx="46">
                  <c:v>3.4180000000000048E-3</c:v>
                </c:pt>
                <c:pt idx="47">
                  <c:v>0</c:v>
                </c:pt>
                <c:pt idx="48">
                  <c:v>6.1640000000000002E-4</c:v>
                </c:pt>
                <c:pt idx="49">
                  <c:v>7.2871000000000134E-4</c:v>
                </c:pt>
              </c:numCache>
            </c:numRef>
          </c:yVal>
          <c:smooth val="1"/>
        </c:ser>
        <c:dLbls>
          <c:showLegendKey val="0"/>
          <c:showVal val="0"/>
          <c:showCatName val="0"/>
          <c:showSerName val="0"/>
          <c:showPercent val="0"/>
          <c:showBubbleSize val="0"/>
        </c:dLbls>
        <c:axId val="79353344"/>
        <c:axId val="79351808"/>
      </c:scatterChart>
      <c:valAx>
        <c:axId val="79348480"/>
        <c:scaling>
          <c:orientation val="minMax"/>
          <c:max val="20"/>
          <c:min val="-3"/>
        </c:scaling>
        <c:delete val="0"/>
        <c:axPos val="b"/>
        <c:numFmt formatCode="General" sourceLinked="1"/>
        <c:majorTickMark val="out"/>
        <c:minorTickMark val="none"/>
        <c:tickLblPos val="nextTo"/>
        <c:txPr>
          <a:bodyPr/>
          <a:lstStyle/>
          <a:p>
            <a:pPr>
              <a:defRPr sz="1600"/>
            </a:pPr>
            <a:endParaRPr lang="en-US"/>
          </a:p>
        </c:txPr>
        <c:crossAx val="79350016"/>
        <c:crosses val="autoZero"/>
        <c:crossBetween val="midCat"/>
        <c:majorUnit val="1"/>
      </c:valAx>
      <c:valAx>
        <c:axId val="79350016"/>
        <c:scaling>
          <c:orientation val="minMax"/>
          <c:max val="0.60000000000000064"/>
          <c:min val="0"/>
        </c:scaling>
        <c:delete val="0"/>
        <c:axPos val="l"/>
        <c:majorGridlines>
          <c:spPr>
            <a:ln>
              <a:noFill/>
            </a:ln>
          </c:spPr>
        </c:majorGridlines>
        <c:numFmt formatCode="#,##0.0" sourceLinked="0"/>
        <c:majorTickMark val="none"/>
        <c:minorTickMark val="none"/>
        <c:tickLblPos val="nextTo"/>
        <c:crossAx val="79348480"/>
        <c:crossesAt val="-10"/>
        <c:crossBetween val="midCat"/>
        <c:majorUnit val="0.2"/>
      </c:valAx>
      <c:valAx>
        <c:axId val="79351808"/>
        <c:scaling>
          <c:orientation val="minMax"/>
          <c:max val="0.60000000000000064"/>
          <c:min val="0"/>
        </c:scaling>
        <c:delete val="0"/>
        <c:axPos val="r"/>
        <c:numFmt formatCode="General" sourceLinked="1"/>
        <c:majorTickMark val="none"/>
        <c:minorTickMark val="none"/>
        <c:tickLblPos val="none"/>
        <c:crossAx val="79353344"/>
        <c:crosses val="max"/>
        <c:crossBetween val="midCat"/>
        <c:majorUnit val="5.0000000000000024E-2"/>
      </c:valAx>
      <c:valAx>
        <c:axId val="79353344"/>
        <c:scaling>
          <c:orientation val="minMax"/>
        </c:scaling>
        <c:delete val="1"/>
        <c:axPos val="b"/>
        <c:numFmt formatCode="General" sourceLinked="1"/>
        <c:majorTickMark val="out"/>
        <c:minorTickMark val="none"/>
        <c:tickLblPos val="none"/>
        <c:crossAx val="79351808"/>
        <c:crosses val="autoZero"/>
        <c:crossBetween val="midCat"/>
      </c:valAx>
      <c:spPr>
        <a:noFill/>
        <a:ln>
          <a:solidFill>
            <a:schemeClr val="tx1"/>
          </a:solidFill>
        </a:ln>
      </c:spPr>
    </c:plotArea>
    <c:legend>
      <c:legendPos val="r"/>
      <c:layout>
        <c:manualLayout>
          <c:xMode val="edge"/>
          <c:yMode val="edge"/>
          <c:x val="0.65957983193277481"/>
          <c:y val="0.19053367826809967"/>
          <c:w val="0.29215719358609576"/>
          <c:h val="0.57438118770218916"/>
        </c:manualLayout>
      </c:layout>
      <c:overlay val="1"/>
      <c:txPr>
        <a:bodyPr/>
        <a:lstStyle/>
        <a:p>
          <a:pPr>
            <a:defRPr sz="1600"/>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drawing1.xml><?xml version="1.0" encoding="utf-8"?>
<c:userShapes xmlns:c="http://schemas.openxmlformats.org/drawingml/2006/chart">
  <cdr:relSizeAnchor xmlns:cdr="http://schemas.openxmlformats.org/drawingml/2006/chartDrawing">
    <cdr:from>
      <cdr:x>0.65966</cdr:x>
      <cdr:y>0.04882</cdr:y>
    </cdr:from>
    <cdr:to>
      <cdr:x>0.97059</cdr:x>
      <cdr:y>0.19128</cdr:y>
    </cdr:to>
    <cdr:sp macro="" textlink="">
      <cdr:nvSpPr>
        <cdr:cNvPr id="2" name="Text Box 9"/>
        <cdr:cNvSpPr txBox="1">
          <a:spLocks xmlns:a="http://schemas.openxmlformats.org/drawingml/2006/main" noChangeArrowheads="1"/>
        </cdr:cNvSpPr>
      </cdr:nvSpPr>
      <cdr:spPr bwMode="auto">
        <a:xfrm xmlns:a="http://schemas.openxmlformats.org/drawingml/2006/main">
          <a:off x="5981700" y="116011"/>
          <a:ext cx="2819400" cy="33855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fontAlgn="base">
            <a:spcBef>
              <a:spcPct val="50000"/>
            </a:spcBef>
            <a:spcAft>
              <a:spcPct val="0"/>
            </a:spcAft>
          </a:pPr>
          <a:r>
            <a:rPr lang="en-US" sz="1600" b="1" u="sng" dirty="0" smtClean="0"/>
            <a:t>Renter-Occupied </a:t>
          </a:r>
          <a:r>
            <a:rPr lang="en-US" sz="1600" b="1" u="sng" dirty="0"/>
            <a:t>Units</a:t>
          </a:r>
        </a:p>
      </cdr:txBody>
    </cdr:sp>
  </cdr:relSizeAnchor>
  <cdr:relSizeAnchor xmlns:cdr="http://schemas.openxmlformats.org/drawingml/2006/chartDrawing">
    <cdr:from>
      <cdr:x>0.65073</cdr:x>
      <cdr:y>0.05284</cdr:y>
    </cdr:from>
    <cdr:to>
      <cdr:x>0.65073</cdr:x>
      <cdr:y>0.47634</cdr:y>
    </cdr:to>
    <cdr:cxnSp macro="">
      <cdr:nvCxnSpPr>
        <cdr:cNvPr id="4" name="Straight Connector 3"/>
        <cdr:cNvCxnSpPr/>
      </cdr:nvCxnSpPr>
      <cdr:spPr>
        <a:xfrm xmlns:a="http://schemas.openxmlformats.org/drawingml/2006/main">
          <a:off x="5900670" y="125569"/>
          <a:ext cx="0" cy="1006456"/>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0.66079</cdr:x>
      <cdr:y>0.04489</cdr:y>
    </cdr:from>
    <cdr:to>
      <cdr:x>0.66079</cdr:x>
      <cdr:y>0.4684</cdr:y>
    </cdr:to>
    <cdr:cxnSp macro="">
      <cdr:nvCxnSpPr>
        <cdr:cNvPr id="2" name="Straight Connector 1"/>
        <cdr:cNvCxnSpPr/>
      </cdr:nvCxnSpPr>
      <cdr:spPr>
        <a:xfrm xmlns:a="http://schemas.openxmlformats.org/drawingml/2006/main">
          <a:off x="5991896" y="106680"/>
          <a:ext cx="0" cy="1006456"/>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0.66183</cdr:x>
      <cdr:y>0.4684</cdr:y>
    </cdr:from>
    <cdr:to>
      <cdr:x>0.97444</cdr:x>
      <cdr:y>0.4684</cdr:y>
    </cdr:to>
    <cdr:cxnSp macro="">
      <cdr:nvCxnSpPr>
        <cdr:cNvPr id="3" name="Straight Connector 2"/>
        <cdr:cNvCxnSpPr/>
      </cdr:nvCxnSpPr>
      <cdr:spPr>
        <a:xfrm xmlns:a="http://schemas.openxmlformats.org/drawingml/2006/main">
          <a:off x="6001383" y="1113136"/>
          <a:ext cx="2834640" cy="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0.65966</cdr:x>
      <cdr:y>0.04882</cdr:y>
    </cdr:from>
    <cdr:to>
      <cdr:x>0.97059</cdr:x>
      <cdr:y>0.19128</cdr:y>
    </cdr:to>
    <cdr:sp macro="" textlink="">
      <cdr:nvSpPr>
        <cdr:cNvPr id="2" name="Text Box 9"/>
        <cdr:cNvSpPr txBox="1">
          <a:spLocks xmlns:a="http://schemas.openxmlformats.org/drawingml/2006/main" noChangeArrowheads="1"/>
        </cdr:cNvSpPr>
      </cdr:nvSpPr>
      <cdr:spPr bwMode="auto">
        <a:xfrm xmlns:a="http://schemas.openxmlformats.org/drawingml/2006/main">
          <a:off x="5981700" y="116011"/>
          <a:ext cx="2819400" cy="33855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fontAlgn="base">
            <a:spcBef>
              <a:spcPct val="50000"/>
            </a:spcBef>
            <a:spcAft>
              <a:spcPct val="0"/>
            </a:spcAft>
          </a:pPr>
          <a:r>
            <a:rPr lang="en-US" sz="1600" b="1" u="sng" dirty="0" smtClean="0"/>
            <a:t>Renter-Occupied </a:t>
          </a:r>
          <a:r>
            <a:rPr lang="en-US" sz="1600" b="1" u="sng" dirty="0"/>
            <a:t>Units</a:t>
          </a:r>
        </a:p>
      </cdr:txBody>
    </cdr:sp>
  </cdr:relSizeAnchor>
  <cdr:relSizeAnchor xmlns:cdr="http://schemas.openxmlformats.org/drawingml/2006/chartDrawing">
    <cdr:from>
      <cdr:x>0.65476</cdr:x>
      <cdr:y>0.05284</cdr:y>
    </cdr:from>
    <cdr:to>
      <cdr:x>0.65476</cdr:x>
      <cdr:y>0.76367</cdr:y>
    </cdr:to>
    <cdr:cxnSp macro="">
      <cdr:nvCxnSpPr>
        <cdr:cNvPr id="4" name="Straight Connector 3"/>
        <cdr:cNvCxnSpPr/>
      </cdr:nvCxnSpPr>
      <cdr:spPr>
        <a:xfrm xmlns:a="http://schemas.openxmlformats.org/drawingml/2006/main">
          <a:off x="5937246" y="125574"/>
          <a:ext cx="0" cy="1689274"/>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0.65476</cdr:x>
      <cdr:y>0.05284</cdr:y>
    </cdr:from>
    <cdr:to>
      <cdr:x>0.65476</cdr:x>
      <cdr:y>0.76367</cdr:y>
    </cdr:to>
    <cdr:cxnSp macro="">
      <cdr:nvCxnSpPr>
        <cdr:cNvPr id="4" name="Straight Connector 3"/>
        <cdr:cNvCxnSpPr/>
      </cdr:nvCxnSpPr>
      <cdr:spPr>
        <a:xfrm xmlns:a="http://schemas.openxmlformats.org/drawingml/2006/main">
          <a:off x="5937246" y="125574"/>
          <a:ext cx="0" cy="1689274"/>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0.65606</cdr:x>
      <cdr:y>0.76954</cdr:y>
    </cdr:from>
    <cdr:to>
      <cdr:x>0.97573</cdr:x>
      <cdr:y>0.76954</cdr:y>
    </cdr:to>
    <cdr:cxnSp macro="">
      <cdr:nvCxnSpPr>
        <cdr:cNvPr id="5" name="Straight Connector 4"/>
        <cdr:cNvCxnSpPr/>
      </cdr:nvCxnSpPr>
      <cdr:spPr>
        <a:xfrm xmlns:a="http://schemas.openxmlformats.org/drawingml/2006/main">
          <a:off x="5949052" y="1828800"/>
          <a:ext cx="2898648" cy="0"/>
        </a:xfrm>
        <a:prstGeom xmlns:a="http://schemas.openxmlformats.org/drawingml/2006/main" prst="line">
          <a:avLst/>
        </a:prstGeom>
        <a:ln xmlns:a="http://schemas.openxmlformats.org/drawingml/2006/main" w="12700">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00CFCD0-A550-45E7-B039-3A0B6942ACE7}" type="datetimeFigureOut">
              <a:rPr lang="en-US" smtClean="0"/>
              <a:pPr/>
              <a:t>12/4/2015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C717046-612C-451E-8496-9A971664E135}" type="slidenum">
              <a:rPr lang="en-US" smtClean="0"/>
              <a:pPr/>
              <a:t>‹#›</a:t>
            </a:fld>
            <a:endParaRPr lang="en-US"/>
          </a:p>
        </p:txBody>
      </p:sp>
    </p:spTree>
    <p:extLst>
      <p:ext uri="{BB962C8B-B14F-4D97-AF65-F5344CB8AC3E}">
        <p14:creationId xmlns:p14="http://schemas.microsoft.com/office/powerpoint/2010/main" val="434028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325E8DE-EBB4-4F96-B0EB-C3A2779166B5}" type="slidenum">
              <a:rPr lang="en-US" smtClean="0"/>
              <a:pPr/>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smtClean="0"/>
              <a:t>Updated 2/24/2015</a:t>
            </a:r>
          </a:p>
          <a:p>
            <a:pPr eaLnBrk="1" hangingPunct="1"/>
            <a:r>
              <a:rPr lang="en-US" dirty="0" smtClean="0"/>
              <a:t>Matt Ploenzke</a:t>
            </a:r>
          </a:p>
          <a:p>
            <a:pPr eaLnBrk="1" hangingPunct="1"/>
            <a:r>
              <a:rPr lang="en-US" dirty="0" smtClean="0"/>
              <a:t>CPI: http://www.bls.gov/cpi/cpiri/usri_2013.txt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PCE: \san\RDS\Work\ahs\Matt\2013update\slides\Table 1\Table1.xls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4D0A20B-C9A9-487C-BEAA-0120F48CF627}" type="slidenum">
              <a:rPr lang="en-US" smtClean="0">
                <a:solidFill>
                  <a:prstClr val="black"/>
                </a:solidFill>
              </a:rPr>
              <a:pPr/>
              <a:t>10</a:t>
            </a:fld>
            <a:endParaRPr lang="en-US" smtClean="0">
              <a:solidFill>
                <a:prstClr val="black"/>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dirty="0" smtClean="0"/>
              <a:t>Updated 3/12/2015</a:t>
            </a:r>
          </a:p>
          <a:p>
            <a:pPr eaLnBrk="1" hangingPunct="1"/>
            <a:r>
              <a:rPr lang="en-US" dirty="0" smtClean="0"/>
              <a:t>Matt Ploenzke</a:t>
            </a:r>
          </a:p>
          <a:p>
            <a:pPr defTabSz="931774">
              <a:defRPr/>
            </a:pPr>
            <a:r>
              <a:rPr lang="en-US" dirty="0" smtClean="0"/>
              <a:t>san\RDS\Work\ahs\Matt\2013update\slides\Chart</a:t>
            </a:r>
            <a:r>
              <a:rPr lang="en-US" baseline="0" dirty="0" smtClean="0"/>
              <a:t> 3</a:t>
            </a:r>
            <a:r>
              <a:rPr lang="en-US" dirty="0" smtClean="0"/>
              <a:t>\CPITenantRent.xlsx</a:t>
            </a:r>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Updated 4/7/2015</a:t>
            </a:r>
          </a:p>
          <a:p>
            <a:pPr eaLnBrk="1" hangingPunct="1"/>
            <a:r>
              <a:rPr lang="en-US" dirty="0" smtClean="0"/>
              <a:t>Matt Ploenzke</a:t>
            </a:r>
          </a:p>
          <a:p>
            <a:pPr defTabSz="931774">
              <a:defRPr/>
            </a:pPr>
            <a:r>
              <a:rPr lang="en-US" dirty="0" smtClean="0"/>
              <a:t>san\RDS\Work\ahs\Matt\2013update\slides\Chart</a:t>
            </a:r>
            <a:r>
              <a:rPr lang="en-US" baseline="0" dirty="0" smtClean="0"/>
              <a:t> 3</a:t>
            </a:r>
            <a:r>
              <a:rPr lang="en-US" dirty="0" smtClean="0"/>
              <a:t>\CPITenantRent.xlsx</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san\RDS\Work\ahs\Matt\2013update\programs\Chart 3\PooledOwners_Predicted.xlsx</a:t>
            </a:r>
          </a:p>
        </p:txBody>
      </p:sp>
      <p:sp>
        <p:nvSpPr>
          <p:cNvPr id="4" name="Slide Number Placeholder 3"/>
          <p:cNvSpPr>
            <a:spLocks noGrp="1"/>
          </p:cNvSpPr>
          <p:nvPr>
            <p:ph type="sldNum" sz="quarter" idx="10"/>
          </p:nvPr>
        </p:nvSpPr>
        <p:spPr/>
        <p:txBody>
          <a:bodyPr/>
          <a:lstStyle/>
          <a:p>
            <a:fld id="{C5F78581-3A89-4FFB-B76D-E9AD5ACAE971}" type="slidenum">
              <a:rPr lang="en-US" smtClean="0">
                <a:solidFill>
                  <a:prstClr val="black"/>
                </a:solidFill>
              </a:rPr>
              <a:pPr/>
              <a:t>11</a:t>
            </a:fld>
            <a:endParaRPr lang="en-US">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A47F4EE-17DB-4276-846E-EA67BF2DEC10}" type="slidenum">
              <a:rPr lang="en-US">
                <a:solidFill>
                  <a:prstClr val="black"/>
                </a:solidFill>
              </a:rPr>
              <a:pPr/>
              <a:t>12</a:t>
            </a:fld>
            <a:endParaRPr lang="en-US">
              <a:solidFill>
                <a:prstClr val="black"/>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dirty="0" smtClean="0"/>
              <a:t>Updated 3/3/2015</a:t>
            </a:r>
          </a:p>
          <a:p>
            <a:pPr eaLnBrk="1" hangingPunct="1"/>
            <a:r>
              <a:rPr lang="en-US" dirty="0" smtClean="0"/>
              <a:t>Matt Ploenzke</a:t>
            </a:r>
          </a:p>
          <a:p>
            <a:pPr defTabSz="931723">
              <a:defRPr/>
            </a:pPr>
            <a:r>
              <a:rPr lang="en-US" dirty="0" smtClean="0"/>
              <a:t>san\RDS\Work\ahs\Matt\2013update\data\programs\logs\</a:t>
            </a:r>
            <a:r>
              <a:rPr lang="en-US" dirty="0" err="1" smtClean="0"/>
              <a:t>MasterLog.smcl</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A47F4EE-17DB-4276-846E-EA67BF2DEC10}" type="slidenum">
              <a:rPr lang="en-US">
                <a:solidFill>
                  <a:prstClr val="black"/>
                </a:solidFill>
              </a:rPr>
              <a:pPr/>
              <a:t>13</a:t>
            </a:fld>
            <a:endParaRPr lang="en-US">
              <a:solidFill>
                <a:prstClr val="black"/>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dirty="0" smtClean="0"/>
              <a:t>Updated 3/3/2015</a:t>
            </a:r>
          </a:p>
          <a:p>
            <a:pPr eaLnBrk="1" hangingPunct="1"/>
            <a:r>
              <a:rPr lang="en-US" dirty="0" smtClean="0"/>
              <a:t>Matt Ploenzke</a:t>
            </a:r>
          </a:p>
          <a:p>
            <a:pPr defTabSz="931723">
              <a:defRPr/>
            </a:pPr>
            <a:r>
              <a:rPr lang="en-US" smtClean="0"/>
              <a:t>san\RDS\Work\ahs\Matt\2013update\data\programs\logs\</a:t>
            </a:r>
            <a:r>
              <a:rPr lang="en-US" dirty="0" err="1" smtClean="0"/>
              <a:t>MasterLog.smcl</a:t>
            </a:r>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2FBA11E-CFFB-4237-B421-202963EFD135}" type="slidenum">
              <a:rPr lang="en-US" smtClean="0">
                <a:solidFill>
                  <a:prstClr val="black"/>
                </a:solidFill>
              </a:rPr>
              <a:pPr/>
              <a:t>14</a:t>
            </a:fld>
            <a:endParaRPr lang="en-US" smtClean="0">
              <a:solidFill>
                <a:prstClr val="black"/>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dirty="0" smtClean="0"/>
              <a:t>Updated 4/8/2015</a:t>
            </a:r>
          </a:p>
          <a:p>
            <a:pPr eaLnBrk="1" hangingPunct="1"/>
            <a:r>
              <a:rPr lang="en-US" dirty="0" smtClean="0"/>
              <a:t>Matt Ploenzke</a:t>
            </a:r>
          </a:p>
          <a:p>
            <a:pPr defTabSz="931774">
              <a:defRPr/>
            </a:pPr>
            <a:r>
              <a:rPr lang="en-US" dirty="0" smtClean="0"/>
              <a:t>san\RDS\Work\ahs\Matt\2013update\slides\Table</a:t>
            </a:r>
            <a:r>
              <a:rPr lang="en-US" baseline="0" dirty="0" smtClean="0"/>
              <a:t> </a:t>
            </a:r>
            <a:r>
              <a:rPr lang="en-US" baseline="0" dirty="0" err="1" smtClean="0"/>
              <a:t>utility_persistance</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22FBA11E-CFFB-4237-B421-202963EFD135}" type="slidenum">
              <a:rPr lang="en-US" smtClean="0">
                <a:solidFill>
                  <a:prstClr val="black"/>
                </a:solidFill>
              </a:rPr>
              <a:pPr/>
              <a:t>15</a:t>
            </a:fld>
            <a:endParaRPr lang="en-US" smtClean="0">
              <a:solidFill>
                <a:prstClr val="black"/>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dirty="0" smtClean="0"/>
              <a:t>Updated 4/8/2015</a:t>
            </a:r>
          </a:p>
          <a:p>
            <a:pPr eaLnBrk="1" hangingPunct="1"/>
            <a:r>
              <a:rPr lang="en-US" dirty="0" smtClean="0"/>
              <a:t>Matt Ploenzke</a:t>
            </a:r>
          </a:p>
          <a:p>
            <a:pPr defTabSz="931774">
              <a:defRPr/>
            </a:pPr>
            <a:r>
              <a:rPr lang="en-US" dirty="0" smtClean="0"/>
              <a:t>san\RDS\Work\ahs\Matt\2013update\slides\Table</a:t>
            </a:r>
            <a:r>
              <a:rPr lang="en-US" baseline="0" dirty="0" smtClean="0"/>
              <a:t> </a:t>
            </a:r>
            <a:r>
              <a:rPr lang="en-US" baseline="0" dirty="0" err="1" smtClean="0"/>
              <a:t>utility_persistance</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CAD61DD-85AD-479F-87AE-E10BCE756E61}" type="slidenum">
              <a:rPr lang="en-US" smtClean="0">
                <a:solidFill>
                  <a:prstClr val="black"/>
                </a:solidFill>
              </a:rPr>
              <a:pPr/>
              <a:t>16</a:t>
            </a:fld>
            <a:endParaRPr lang="en-US" smtClean="0">
              <a:solidFill>
                <a:prstClr val="black"/>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Made by hand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7AE4E4D-F34D-4B4A-8659-E263B1D4DE9A}" type="slidenum">
              <a:rPr lang="en-US" smtClean="0">
                <a:solidFill>
                  <a:prstClr val="black"/>
                </a:solidFill>
              </a:rPr>
              <a:pPr/>
              <a:t>17</a:t>
            </a:fld>
            <a:endParaRPr lang="en-US" smtClean="0">
              <a:solidFill>
                <a:prstClr val="black"/>
              </a:solidFill>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dirty="0" smtClean="0"/>
              <a:t>Updated 3/27/2015</a:t>
            </a:r>
          </a:p>
          <a:p>
            <a:pPr eaLnBrk="1" hangingPunct="1"/>
            <a:r>
              <a:rPr lang="en-US" dirty="0" smtClean="0"/>
              <a:t>Matt Ploenzke</a:t>
            </a:r>
          </a:p>
          <a:p>
            <a:pPr eaLnBrk="1" hangingPunct="1"/>
            <a:r>
              <a:rPr lang="en-US" dirty="0" smtClean="0"/>
              <a:t>san\RDS\Work\ahs\Matt\2013update\slides\Table 11</a:t>
            </a:r>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7B94AD3-6581-46DD-9DA3-C78203E23651}" type="slidenum">
              <a:rPr lang="en-US" smtClean="0">
                <a:solidFill>
                  <a:prstClr val="black"/>
                </a:solidFill>
              </a:rPr>
              <a:pPr/>
              <a:t>18</a:t>
            </a:fld>
            <a:endParaRPr lang="en-US" smtClean="0">
              <a:solidFill>
                <a:prstClr val="black"/>
              </a:solidFill>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defTabSz="931774">
              <a:defRPr/>
            </a:pPr>
            <a:r>
              <a:rPr lang="en-US" dirty="0" smtClean="0"/>
              <a:t>Updated 8/14/2014</a:t>
            </a:r>
            <a:endParaRPr lang="en-US" baseline="0" dirty="0" smtClean="0"/>
          </a:p>
          <a:p>
            <a:pPr defTabSz="931774">
              <a:defRPr/>
            </a:pPr>
            <a:r>
              <a:rPr lang="en-US" baseline="0" dirty="0" smtClean="0"/>
              <a:t>Matt Ploenzke</a:t>
            </a:r>
          </a:p>
          <a:p>
            <a:pPr defTabSz="931774">
              <a:defRPr/>
            </a:pPr>
            <a:r>
              <a:rPr lang="en-US" dirty="0" smtClean="0"/>
              <a:t>san\RDS\Work\ahs\Matt\t2013update</a:t>
            </a:r>
            <a:r>
              <a:rPr lang="en-US" baseline="0" dirty="0" smtClean="0"/>
              <a:t>\slides\Box 2</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6170E37D-6D31-4D2C-B3F6-AAFC14559E33}" type="slidenum">
              <a:rPr lang="en-US" smtClean="0"/>
              <a:pPr/>
              <a:t>2</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dirty="0" smtClean="0"/>
              <a:t>Updated 2/24/2015</a:t>
            </a:r>
          </a:p>
          <a:p>
            <a:pPr eaLnBrk="1" hangingPunct="1"/>
            <a:r>
              <a:rPr lang="en-US" dirty="0" smtClean="0"/>
              <a:t>Matt Ploenzke</a:t>
            </a:r>
          </a:p>
          <a:p>
            <a:pPr defTabSz="931774">
              <a:defRPr/>
            </a:pPr>
            <a:r>
              <a:rPr lang="en-US" dirty="0" smtClean="0"/>
              <a:t>san\RDS\Work\ahs\Matt\2013update\slides\Chart 1\Chart1.xls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ECAD61DD-85AD-479F-87AE-E10BCE756E61}" type="slidenum">
              <a:rPr lang="en-US" smtClean="0"/>
              <a:pPr/>
              <a:t>3</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Updated 3/3/2015</a:t>
            </a:r>
          </a:p>
          <a:p>
            <a:pPr eaLnBrk="1" hangingPunct="1"/>
            <a:r>
              <a:rPr lang="en-US" dirty="0" smtClean="0"/>
              <a:t>Matt Ploenzke</a:t>
            </a:r>
          </a:p>
          <a:p>
            <a:pPr defTabSz="931774">
              <a:defRPr/>
            </a:pPr>
            <a:r>
              <a:rPr lang="en-US" dirty="0" smtClean="0"/>
              <a:t>san\RDS\Work\ahs\Matt\2013update\slides\Chart 2\Chart2.xlsx</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9325E8DE-EBB4-4F96-B0EB-C3A2779166B5}" type="slidenum">
              <a:rPr lang="en-US" smtClean="0"/>
              <a:pPr/>
              <a:t>4</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r>
              <a:rPr lang="en-US" dirty="0" smtClean="0"/>
              <a:t>Updated 3/3/2015</a:t>
            </a:r>
          </a:p>
          <a:p>
            <a:pPr eaLnBrk="1" hangingPunct="1"/>
            <a:r>
              <a:rPr lang="en-US" dirty="0" smtClean="0"/>
              <a:t>Matt Ploenzke</a:t>
            </a:r>
          </a:p>
          <a:p>
            <a:pPr eaLnBrk="1" hangingPunct="1"/>
            <a:r>
              <a:rPr lang="en-US" dirty="0" smtClean="0"/>
              <a:t>Made by hand,</a:t>
            </a:r>
            <a:r>
              <a:rPr lang="en-US" baseline="0" dirty="0" smtClean="0"/>
              <a:t> no support files</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14D0A20B-C9A9-487C-BEAA-0120F48CF627}" type="slidenum">
              <a:rPr lang="en-US" smtClean="0">
                <a:solidFill>
                  <a:prstClr val="black"/>
                </a:solidFill>
              </a:rPr>
              <a:pPr/>
              <a:t>5</a:t>
            </a:fld>
            <a:endParaRPr lang="en-US" smtClean="0">
              <a:solidFill>
                <a:prstClr val="black"/>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dirty="0" smtClean="0"/>
              <a:t>Updated 3/12/2015</a:t>
            </a:r>
          </a:p>
          <a:p>
            <a:pPr eaLnBrk="1" hangingPunct="1"/>
            <a:r>
              <a:rPr lang="en-US" dirty="0" smtClean="0"/>
              <a:t>Matt Ploenzke</a:t>
            </a:r>
          </a:p>
          <a:p>
            <a:pPr defTabSz="931774">
              <a:defRPr/>
            </a:pPr>
            <a:r>
              <a:rPr lang="en-US" dirty="0" smtClean="0"/>
              <a:t>san\RDS\Work\ahs\Matt\2013update\slides\Chart</a:t>
            </a:r>
            <a:r>
              <a:rPr lang="en-US" baseline="0" dirty="0" smtClean="0"/>
              <a:t> 3</a:t>
            </a:r>
            <a:r>
              <a:rPr lang="en-US" dirty="0" smtClean="0"/>
              <a:t>\CPITenantRent.xlsx</a:t>
            </a:r>
          </a:p>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Updated 3/30/2015</a:t>
            </a:r>
          </a:p>
          <a:p>
            <a:pPr eaLnBrk="1" hangingPunct="1"/>
            <a:r>
              <a:rPr lang="en-US" dirty="0" smtClean="0"/>
              <a:t>Matt Ploenzke</a:t>
            </a:r>
          </a:p>
          <a:p>
            <a:pPr defTabSz="931774">
              <a:defRPr/>
            </a:pPr>
            <a:r>
              <a:rPr lang="en-US" dirty="0" smtClean="0"/>
              <a:t>san\RDS\Work\ahs\Matt\2013update\slides\Chart</a:t>
            </a:r>
            <a:r>
              <a:rPr lang="en-US" baseline="0" dirty="0" smtClean="0"/>
              <a:t> 3</a:t>
            </a:r>
            <a:r>
              <a:rPr lang="en-US" dirty="0" smtClean="0"/>
              <a:t>\CPITenantRent.xlsx</a:t>
            </a:r>
          </a:p>
          <a:p>
            <a:pPr defTabSz="931774">
              <a:defRPr/>
            </a:pPr>
            <a:r>
              <a:rPr lang="en-US" dirty="0" smtClean="0"/>
              <a:t>san\RDS\Work\ahs\Matt\2013update\slides\Chart</a:t>
            </a:r>
            <a:r>
              <a:rPr lang="en-US" baseline="0" dirty="0" smtClean="0"/>
              <a:t> 3\Expenditure_Weighted_Growth.csv</a:t>
            </a:r>
            <a:endParaRPr lang="en-US" dirty="0" smtClean="0"/>
          </a:p>
          <a:p>
            <a:r>
              <a:rPr lang="en-US" dirty="0" smtClean="0"/>
              <a:t>san\RDS\Work\ahs\Matt\2013update\programs\Chart 3\PooledRenters_Predicted.xlsx</a:t>
            </a:r>
          </a:p>
        </p:txBody>
      </p:sp>
      <p:sp>
        <p:nvSpPr>
          <p:cNvPr id="4" name="Slide Number Placeholder 3"/>
          <p:cNvSpPr>
            <a:spLocks noGrp="1"/>
          </p:cNvSpPr>
          <p:nvPr>
            <p:ph type="sldNum" sz="quarter" idx="10"/>
          </p:nvPr>
        </p:nvSpPr>
        <p:spPr/>
        <p:txBody>
          <a:bodyPr/>
          <a:lstStyle/>
          <a:p>
            <a:fld id="{C5F78581-3A89-4FFB-B76D-E9AD5ACAE971}" type="slidenum">
              <a:rPr lang="en-US" smtClean="0">
                <a:solidFill>
                  <a:prstClr val="black"/>
                </a:solidFill>
              </a:rPr>
              <a:pPr/>
              <a:t>6</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F804EFD-525F-4DB4-88AA-59906F555F69}" type="slidenum">
              <a:rPr lang="en-US" smtClean="0"/>
              <a:pPr/>
              <a:t>7</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defTabSz="931774">
              <a:defRPr/>
            </a:pPr>
            <a:r>
              <a:rPr lang="en-US" dirty="0" smtClean="0"/>
              <a:t>Updated 2/25/2015</a:t>
            </a:r>
            <a:endParaRPr lang="en-US" baseline="0" dirty="0" smtClean="0"/>
          </a:p>
          <a:p>
            <a:pPr defTabSz="931774">
              <a:defRPr/>
            </a:pPr>
            <a:r>
              <a:rPr lang="en-US" baseline="0" dirty="0" smtClean="0"/>
              <a:t>Matt Ploenzke</a:t>
            </a:r>
          </a:p>
          <a:p>
            <a:pPr defTabSz="931774">
              <a:defRPr/>
            </a:pPr>
            <a:r>
              <a:rPr lang="en-US" dirty="0" smtClean="0"/>
              <a:t>san\RDS\Work\ahs\Matt\2013update\results\regressions\notrim2.csv </a:t>
            </a:r>
          </a:p>
          <a:p>
            <a:pPr defTabSz="931774">
              <a:defRPr/>
            </a:pPr>
            <a:r>
              <a:rPr lang="en-US" smtClean="0"/>
              <a:t>san\RDS\Work\ahs\Matt\2013update\results\regressions\notrim2_bacon_noWeights.csv</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r>
              <a:rPr lang="en-US" dirty="0" smtClean="0"/>
              <a:t>Updated 3/27/2015</a:t>
            </a:r>
          </a:p>
          <a:p>
            <a:pPr eaLnBrk="1" hangingPunct="1"/>
            <a:r>
              <a:rPr lang="en-US" dirty="0" smtClean="0"/>
              <a:t>Matt Ploenzke</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san\RDS\Work\ahs\Matt\2013update\programs\Chart 3\PooledRenters_Predicted.xlsx</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san\RDS\Work\ahs\Matt\2013update\programs\Chart 3\PooledOwners_Predicted.xlsx</a:t>
            </a:r>
          </a:p>
          <a:p>
            <a:pPr defTabSz="931774">
              <a:defRPr/>
            </a:pPr>
            <a:r>
              <a:rPr lang="en-US" dirty="0" smtClean="0"/>
              <a:t>san\RDS\Work\ahs\Matt\2013update\data\programs\logs\Table5.do (use variance of weighted average of pooled regressions and plug into the calculations tab of Table</a:t>
            </a:r>
            <a:r>
              <a:rPr lang="en-US" baseline="0" dirty="0" smtClean="0"/>
              <a:t> 4</a:t>
            </a:r>
            <a:r>
              <a:rPr lang="en-US" dirty="0" smtClean="0"/>
              <a:t>)</a:t>
            </a:r>
          </a:p>
          <a:p>
            <a:pPr marL="0" marR="0" indent="0" algn="l" defTabSz="931774" rtl="0" eaLnBrk="1" fontAlgn="auto" latinLnBrk="0" hangingPunct="1">
              <a:lnSpc>
                <a:spcPct val="100000"/>
              </a:lnSpc>
              <a:spcBef>
                <a:spcPts val="0"/>
              </a:spcBef>
              <a:spcAft>
                <a:spcPts val="0"/>
              </a:spcAft>
              <a:buClrTx/>
              <a:buSzTx/>
              <a:buFontTx/>
              <a:buNone/>
              <a:tabLst/>
              <a:defRPr/>
            </a:pPr>
            <a:r>
              <a:rPr lang="en-US" dirty="0" smtClean="0"/>
              <a:t>san\RDS\Work\ahs\Matt\2013update\slides\Table</a:t>
            </a:r>
            <a:r>
              <a:rPr lang="en-US" baseline="0" dirty="0" smtClean="0"/>
              <a:t> 4</a:t>
            </a:r>
            <a:r>
              <a:rPr lang="en-US" dirty="0" smtClean="0"/>
              <a:t>\Table4.xlsx</a:t>
            </a:r>
          </a:p>
        </p:txBody>
      </p:sp>
      <p:sp>
        <p:nvSpPr>
          <p:cNvPr id="4" name="Slide Number Placeholder 3"/>
          <p:cNvSpPr>
            <a:spLocks noGrp="1"/>
          </p:cNvSpPr>
          <p:nvPr>
            <p:ph type="sldNum" sz="quarter" idx="10"/>
          </p:nvPr>
        </p:nvSpPr>
        <p:spPr/>
        <p:txBody>
          <a:bodyPr/>
          <a:lstStyle/>
          <a:p>
            <a:fld id="{C5F78581-3A89-4FFB-B76D-E9AD5ACAE971}" type="slidenum">
              <a:rPr lang="en-US" smtClean="0">
                <a:solidFill>
                  <a:prstClr val="black"/>
                </a:solidFill>
              </a:rPr>
              <a:pPr/>
              <a:t>8</a:t>
            </a:fld>
            <a:endParaRPr lang="en-US">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6EFCDF42-F6B9-4E75-9978-028A050A72F1}" type="slidenum">
              <a:rPr lang="en-US" smtClean="0">
                <a:solidFill>
                  <a:prstClr val="black"/>
                </a:solidFill>
              </a:rPr>
              <a:pPr/>
              <a:t>9</a:t>
            </a:fld>
            <a:endParaRPr lang="en-US" smtClean="0">
              <a:solidFill>
                <a:prstClr val="black"/>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Updated 3/3/2013</a:t>
            </a:r>
          </a:p>
          <a:p>
            <a:pPr eaLnBrk="1" hangingPunct="1"/>
            <a:r>
              <a:rPr lang="en-US" dirty="0" smtClean="0"/>
              <a:t>Matt Ploenzke</a:t>
            </a:r>
          </a:p>
          <a:p>
            <a:pPr eaLnBrk="1" hangingPunct="1"/>
            <a:r>
              <a:rPr lang="en-US" dirty="0" smtClean="0"/>
              <a:t>Updated using Y:\Matt\2013update\data\CEX\CEXRentPriceRatio.xlsx</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3684765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3495274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0443342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41640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prstClr val="black">
                  <a:tint val="75000"/>
                </a:prstClr>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prstClr val="black">
                  <a:tint val="75000"/>
                </a:prstClr>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4273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26900200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pPr>
                <a:defRPr/>
              </a:pPr>
              <a:t>‹#›</a:t>
            </a:fld>
            <a:endParaRPr lang="en-US"/>
          </a:p>
        </p:txBody>
      </p:sp>
    </p:spTree>
    <p:extLst>
      <p:ext uri="{BB962C8B-B14F-4D97-AF65-F5344CB8AC3E}">
        <p14:creationId xmlns:p14="http://schemas.microsoft.com/office/powerpoint/2010/main" val="2943120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2F6260-3F8E-494A-9021-905754081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7928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107F3E-C291-42F3-A493-920FFE808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891837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AF47DC-890B-4869-93A6-E0949D96FB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85062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0B99A7-1237-42B0-9A09-1DE5B11ADB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962402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57C9FB-FCE5-436C-96BC-CD4BD750C6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51363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72FE4FA-E508-4A1E-9B55-B172665391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787987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7127F46-2298-485C-9FA9-A51EE59346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14794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39898126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A0D700-BD50-45CD-B344-E6CB372562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83512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EFAF37-D3DB-427A-BC36-1952F61F0E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594554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2CF13-8937-46D2-8920-1252119EDA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14912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64AE27-2519-47BE-8C27-4036E124E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093913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547825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BDE018CD-4AEB-41F2-A518-2ECC58CE5C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5176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2F6260-3F8E-494A-9021-905754081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166256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107F3E-C291-42F3-A493-920FFE808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453074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AF47DC-890B-4869-93A6-E0949D96FB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735651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0B99A7-1237-42B0-9A09-1DE5B11ADB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83309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C9EF5D-D894-4320-8754-6A040B25299C}" type="datetimeFigureOut">
              <a:rPr lang="en-US" smtClean="0"/>
              <a:pPr/>
              <a:t>12/4/2015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34247811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57C9FB-FCE5-436C-96BC-CD4BD750C6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080113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72FE4FA-E508-4A1E-9B55-B172665391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34152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7127F46-2298-485C-9FA9-A51EE59346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354250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A0D700-BD50-45CD-B344-E6CB372562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8372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EFAF37-D3DB-427A-BC36-1952F61F0E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3610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2CF13-8937-46D2-8920-1252119EDA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8535311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64AE27-2519-47BE-8C27-4036E124E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935589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08443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BDE018CD-4AEB-41F2-A518-2ECC58CE5C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38893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2F6260-3F8E-494A-9021-905754081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9956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C9EF5D-D894-4320-8754-6A040B25299C}" type="datetimeFigureOut">
              <a:rPr lang="en-US" smtClean="0"/>
              <a:pPr/>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10886488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107F3E-C291-42F3-A493-920FFE808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743187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AF47DC-890B-4869-93A6-E0949D96FB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163578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0B99A7-1237-42B0-9A09-1DE5B11ADB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712468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57C9FB-FCE5-436C-96BC-CD4BD750C6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610671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72FE4FA-E508-4A1E-9B55-B172665391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227711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7127F46-2298-485C-9FA9-A51EE59346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1334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A0D700-BD50-45CD-B344-E6CB372562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0298125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EFAF37-D3DB-427A-BC36-1952F61F0E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1389407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2CF13-8937-46D2-8920-1252119EDA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0937377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64AE27-2519-47BE-8C27-4036E124E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3194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C9EF5D-D894-4320-8754-6A040B25299C}" type="datetimeFigureOut">
              <a:rPr lang="en-US" smtClean="0"/>
              <a:pPr/>
              <a:t>12/4/2015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205777261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0315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BDE018CD-4AEB-41F2-A518-2ECC58CE5C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799138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2F6260-3F8E-494A-9021-905754081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71644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107F3E-C291-42F3-A493-920FFE808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5513513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AF47DC-890B-4869-93A6-E0949D96FB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143434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0B99A7-1237-42B0-9A09-1DE5B11ADB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7297823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57C9FB-FCE5-436C-96BC-CD4BD750C6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8685260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72FE4FA-E508-4A1E-9B55-B172665391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6704604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7127F46-2298-485C-9FA9-A51EE59346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2914326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A0D700-BD50-45CD-B344-E6CB372562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5544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C9EF5D-D894-4320-8754-6A040B25299C}" type="datetimeFigureOut">
              <a:rPr lang="en-US" smtClean="0"/>
              <a:pPr/>
              <a:t>12/4/2015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17011873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EFAF37-D3DB-427A-BC36-1952F61F0E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4667238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2CF13-8937-46D2-8920-1252119EDA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0126550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64AE27-2519-47BE-8C27-4036E124E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084359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8423460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BDE018CD-4AEB-41F2-A518-2ECC58CE5C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31505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2F6260-3F8E-494A-9021-905754081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1485485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107F3E-C291-42F3-A493-920FFE808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957873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AF47DC-890B-4869-93A6-E0949D96FB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737381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0B99A7-1237-42B0-9A09-1DE5B11ADB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26423039"/>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57C9FB-FCE5-436C-96BC-CD4BD750C6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97488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9EF5D-D894-4320-8754-6A040B25299C}" type="datetimeFigureOut">
              <a:rPr lang="en-US" smtClean="0"/>
              <a:pPr/>
              <a:t>12/4/2015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369054185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72FE4FA-E508-4A1E-9B55-B172665391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755049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7127F46-2298-485C-9FA9-A51EE59346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8262462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A0D700-BD50-45CD-B344-E6CB372562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2399999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EFAF37-D3DB-427A-BC36-1952F61F0E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6599844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2CF13-8937-46D2-8920-1252119EDA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5568414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64AE27-2519-47BE-8C27-4036E124E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33532645"/>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528635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BDE018CD-4AEB-41F2-A518-2ECC58CE5C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366308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F2F6260-3F8E-494A-9021-905754081BD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184558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107F3E-C291-42F3-A493-920FFE80826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75475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9EF5D-D894-4320-8754-6A040B25299C}" type="datetimeFigureOut">
              <a:rPr lang="en-US" smtClean="0"/>
              <a:pPr/>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426228057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AF47DC-890B-4869-93A6-E0949D96FB9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9740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10B99A7-1237-42B0-9A09-1DE5B11ADB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635526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957C9FB-FCE5-436C-96BC-CD4BD750C6E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50975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72FE4FA-E508-4A1E-9B55-B172665391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543645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7127F46-2298-485C-9FA9-A51EE593462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7283796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FA0D700-BD50-45CD-B344-E6CB372562D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8101191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5EFAF37-D3DB-427A-BC36-1952F61F0EA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1082329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502CF13-8937-46D2-8920-1252119EDA5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7601135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64AE27-2519-47BE-8C27-4036E124E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4355986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4C4C151-2D0F-40AD-861C-46AA823FED5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4868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9EF5D-D894-4320-8754-6A040B25299C}" type="datetimeFigureOut">
              <a:rPr lang="en-US" smtClean="0"/>
              <a:pPr/>
              <a:t>12/4/2015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CD118C-CBFE-4243-B664-1851F6997114}" type="slidenum">
              <a:rPr lang="en-US" smtClean="0"/>
              <a:pPr/>
              <a:t>‹#›</a:t>
            </a:fld>
            <a:endParaRPr lang="en-US"/>
          </a:p>
        </p:txBody>
      </p:sp>
    </p:spTree>
    <p:extLst>
      <p:ext uri="{BB962C8B-B14F-4D97-AF65-F5344CB8AC3E}">
        <p14:creationId xmlns:p14="http://schemas.microsoft.com/office/powerpoint/2010/main" val="106689154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7"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8" name="Rectangle 6"/>
          <p:cNvSpPr>
            <a:spLocks noGrp="1" noChangeArrowheads="1"/>
          </p:cNvSpPr>
          <p:nvPr>
            <p:ph type="sldNum" sz="quarter" idx="12"/>
          </p:nvPr>
        </p:nvSpPr>
        <p:spPr>
          <a:ln/>
        </p:spPr>
        <p:txBody>
          <a:bodyPr/>
          <a:lstStyle>
            <a:lvl1pPr>
              <a:defRPr/>
            </a:lvl1pPr>
          </a:lstStyle>
          <a:p>
            <a:pPr>
              <a:defRPr/>
            </a:pPr>
            <a:fld id="{BDE018CD-4AEB-41F2-A518-2ECC58CE5C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7461628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5827106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82808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680741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291064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247711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835021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4346263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10214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8865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slideLayout" Target="../slideLayouts/slideLayout90.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slideLayout" Target="../slideLayouts/slideLayout89.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 Id="rId1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8.xml"/><Relationship Id="rId13" Type="http://schemas.openxmlformats.org/officeDocument/2006/relationships/theme" Target="../theme/theme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slideLayout" Target="../slideLayouts/slideLayout102.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9EF5D-D894-4320-8754-6A040B25299C}" type="datetimeFigureOut">
              <a:rPr lang="en-US" smtClean="0"/>
              <a:pPr/>
              <a:t>12/4/2015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D118C-CBFE-4243-B664-1851F6997114}" type="slidenum">
              <a:rPr lang="en-US" smtClean="0"/>
              <a:pPr/>
              <a:t>‹#›</a:t>
            </a:fld>
            <a:endParaRPr lang="en-US"/>
          </a:p>
        </p:txBody>
      </p:sp>
    </p:spTree>
    <p:extLst>
      <p:ext uri="{BB962C8B-B14F-4D97-AF65-F5344CB8AC3E}">
        <p14:creationId xmlns:p14="http://schemas.microsoft.com/office/powerpoint/2010/main" val="1364824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30F1D9-F3F6-48C6-98AE-8A57B06BDF5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85505344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30F1D9-F3F6-48C6-98AE-8A57B06BDF5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124101061"/>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30F1D9-F3F6-48C6-98AE-8A57B06BDF5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39336873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30F1D9-F3F6-48C6-98AE-8A57B06BDF5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53946284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30F1D9-F3F6-48C6-98AE-8A57B06BDF5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765966300"/>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A630F1D9-F3F6-48C6-98AE-8A57B06BDF50}"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083979954"/>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9EF5D-D894-4320-8754-6A040B25299C}" type="datetimeFigureOut">
              <a:rPr lang="en-US" smtClean="0">
                <a:solidFill>
                  <a:prstClr val="black">
                    <a:tint val="75000"/>
                  </a:prstClr>
                </a:solidFill>
              </a:rPr>
              <a:pPr/>
              <a:t>12/4/2015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CD118C-CBFE-4243-B664-1851F69971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4043582"/>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6.xml"/><Relationship Id="rId1" Type="http://schemas.openxmlformats.org/officeDocument/2006/relationships/vmlDrawing" Target="../drawings/vmlDrawing4.vml"/><Relationship Id="rId5" Type="http://schemas.openxmlformats.org/officeDocument/2006/relationships/image" Target="../media/image7.emf"/><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39.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78.xml"/><Relationship Id="rId4" Type="http://schemas.openxmlformats.org/officeDocument/2006/relationships/chart" Target="../charts/chart5.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4.xml"/><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5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97.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6.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7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a:spcBef>
                <a:spcPct val="50000"/>
              </a:spcBef>
            </a:pPr>
            <a:r>
              <a:rPr lang="en-US" sz="1400" b="1" dirty="0" smtClean="0">
                <a:latin typeface="Arial" panose="020B0604020202020204" pitchFamily="34" charset="0"/>
                <a:cs typeface="Arial" panose="020B0604020202020204" pitchFamily="34" charset="0"/>
              </a:rPr>
              <a:t>Table 1</a:t>
            </a:r>
            <a:endParaRPr lang="en-US" sz="1400" b="1" dirty="0">
              <a:latin typeface="Arial" panose="020B0604020202020204" pitchFamily="34" charset="0"/>
              <a:cs typeface="Arial" panose="020B0604020202020204" pitchFamily="34" charset="0"/>
            </a:endParaRPr>
          </a:p>
        </p:txBody>
      </p:sp>
      <p:sp>
        <p:nvSpPr>
          <p:cNvPr id="11267" name="Text Box 5"/>
          <p:cNvSpPr txBox="1">
            <a:spLocks noChangeArrowheads="1"/>
          </p:cNvSpPr>
          <p:nvPr/>
        </p:nvSpPr>
        <p:spPr bwMode="auto">
          <a:xfrm>
            <a:off x="0" y="325438"/>
            <a:ext cx="9144000" cy="579437"/>
          </a:xfrm>
          <a:prstGeom prst="rect">
            <a:avLst/>
          </a:prstGeom>
          <a:noFill/>
          <a:ln w="9525">
            <a:noFill/>
            <a:miter lim="800000"/>
            <a:headEnd/>
            <a:tailEnd/>
          </a:ln>
        </p:spPr>
        <p:txBody>
          <a:bodyPr>
            <a:spAutoFit/>
          </a:bodyPr>
          <a:lstStyle/>
          <a:p>
            <a:pPr algn="ctr">
              <a:spcBef>
                <a:spcPct val="50000"/>
              </a:spcBef>
            </a:pPr>
            <a:r>
              <a:rPr lang="en-US" sz="3200" dirty="0">
                <a:latin typeface="Arial" panose="020B0604020202020204" pitchFamily="34" charset="0"/>
                <a:cs typeface="Arial" panose="020B0604020202020204" pitchFamily="34" charset="0"/>
              </a:rPr>
              <a:t>Housing in the </a:t>
            </a:r>
            <a:r>
              <a:rPr lang="en-US" sz="3200" dirty="0" smtClean="0">
                <a:latin typeface="Arial" panose="020B0604020202020204" pitchFamily="34" charset="0"/>
                <a:cs typeface="Arial" panose="020B0604020202020204" pitchFamily="34" charset="0"/>
              </a:rPr>
              <a:t>CPI</a:t>
            </a:r>
            <a:r>
              <a:rPr lang="en-US" sz="3200" baseline="30000" dirty="0" smtClean="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and PCE </a:t>
            </a:r>
            <a:r>
              <a:rPr lang="en-US" sz="3200" dirty="0" smtClean="0">
                <a:latin typeface="Arial" panose="020B0604020202020204" pitchFamily="34" charset="0"/>
                <a:cs typeface="Arial" panose="020B0604020202020204" pitchFamily="34" charset="0"/>
              </a:rPr>
              <a:t>Deflator, 2013</a:t>
            </a:r>
            <a:r>
              <a:rPr lang="en-US" sz="3200" baseline="30000" dirty="0" smtClean="0">
                <a:latin typeface="Arial" panose="020B0604020202020204" pitchFamily="34" charset="0"/>
                <a:cs typeface="Arial" panose="020B0604020202020204" pitchFamily="34" charset="0"/>
              </a:rPr>
              <a:t> </a:t>
            </a:r>
            <a:endParaRPr lang="en-US" sz="3200" baseline="30000" dirty="0">
              <a:latin typeface="Arial" panose="020B0604020202020204" pitchFamily="34" charset="0"/>
              <a:cs typeface="Arial" panose="020B0604020202020204" pitchFamily="34" charset="0"/>
            </a:endParaRPr>
          </a:p>
        </p:txBody>
      </p:sp>
      <p:sp>
        <p:nvSpPr>
          <p:cNvPr id="11268" name="Text Box 6"/>
          <p:cNvSpPr txBox="1">
            <a:spLocks noChangeArrowheads="1"/>
          </p:cNvSpPr>
          <p:nvPr/>
        </p:nvSpPr>
        <p:spPr bwMode="auto">
          <a:xfrm>
            <a:off x="0" y="6613525"/>
            <a:ext cx="9144000" cy="276999"/>
          </a:xfrm>
          <a:prstGeom prst="rect">
            <a:avLst/>
          </a:prstGeom>
          <a:noFill/>
          <a:ln w="9525">
            <a:noFill/>
            <a:miter lim="800000"/>
            <a:headEnd/>
            <a:tailEnd/>
          </a:ln>
        </p:spPr>
        <p:txBody>
          <a:bodyPr>
            <a:spAutoFit/>
          </a:bodyPr>
          <a:lstStyle/>
          <a:p>
            <a:pPr>
              <a:spcBef>
                <a:spcPct val="50000"/>
              </a:spcBef>
            </a:pPr>
            <a:r>
              <a:rPr lang="en-US" sz="1200" b="1" dirty="0" smtClean="0">
                <a:latin typeface="Arial" panose="020B0604020202020204" pitchFamily="34" charset="0"/>
                <a:cs typeface="Arial" panose="020B0604020202020204" pitchFamily="34" charset="0"/>
              </a:rPr>
              <a:t>Sources</a:t>
            </a:r>
            <a:r>
              <a:rPr lang="en-US" sz="1200"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Bureau of Labor </a:t>
            </a:r>
            <a:r>
              <a:rPr lang="en-US" sz="1200" dirty="0" smtClean="0">
                <a:latin typeface="Arial" panose="020B0604020202020204" pitchFamily="34" charset="0"/>
                <a:cs typeface="Arial" panose="020B0604020202020204" pitchFamily="34" charset="0"/>
              </a:rPr>
              <a:t>Statistics and </a:t>
            </a:r>
            <a:r>
              <a:rPr lang="en-US" sz="1200" dirty="0">
                <a:latin typeface="Arial" panose="020B0604020202020204" pitchFamily="34" charset="0"/>
                <a:cs typeface="Arial" panose="020B0604020202020204" pitchFamily="34" charset="0"/>
              </a:rPr>
              <a:t>Bureau of Economic </a:t>
            </a:r>
            <a:r>
              <a:rPr lang="en-US" sz="1200" dirty="0" smtClean="0">
                <a:latin typeface="Arial" panose="020B0604020202020204" pitchFamily="34" charset="0"/>
                <a:cs typeface="Arial" panose="020B0604020202020204" pitchFamily="34" charset="0"/>
              </a:rPr>
              <a:t>Analysis</a:t>
            </a:r>
            <a:endParaRPr lang="en-US" sz="1200" dirty="0">
              <a:latin typeface="Arial" panose="020B0604020202020204" pitchFamily="34" charset="0"/>
              <a:cs typeface="Arial" panose="020B0604020202020204" pitchFamily="34" charset="0"/>
            </a:endParaRPr>
          </a:p>
        </p:txBody>
      </p:sp>
      <p:sp>
        <p:nvSpPr>
          <p:cNvPr id="11269" name="Text Box 7"/>
          <p:cNvSpPr txBox="1">
            <a:spLocks noChangeArrowheads="1"/>
          </p:cNvSpPr>
          <p:nvPr/>
        </p:nvSpPr>
        <p:spPr bwMode="auto">
          <a:xfrm>
            <a:off x="0" y="6120925"/>
            <a:ext cx="9144000" cy="553998"/>
          </a:xfrm>
          <a:prstGeom prst="rect">
            <a:avLst/>
          </a:prstGeom>
          <a:noFill/>
          <a:ln w="9525">
            <a:noFill/>
            <a:miter lim="800000"/>
            <a:headEnd/>
            <a:tailEnd/>
          </a:ln>
        </p:spPr>
        <p:txBody>
          <a:bodyPr>
            <a:spAutoFit/>
          </a:bodyPr>
          <a:lstStyle/>
          <a:p>
            <a:pPr marL="342900" indent="-342900">
              <a:spcBef>
                <a:spcPct val="50000"/>
              </a:spcBef>
            </a:pPr>
            <a:r>
              <a:rPr lang="en-US" sz="1200" baseline="30000" dirty="0" smtClean="0">
                <a:cs typeface="Calibri"/>
              </a:rPr>
              <a:t>†</a:t>
            </a:r>
            <a:r>
              <a:rPr lang="en-US" sz="1200" dirty="0" smtClean="0">
                <a:latin typeface="Arial" panose="020B0604020202020204" pitchFamily="34" charset="0"/>
                <a:cs typeface="Arial" panose="020B0604020202020204" pitchFamily="34" charset="0"/>
              </a:rPr>
              <a:t> The </a:t>
            </a:r>
            <a:r>
              <a:rPr lang="en-US" sz="1200" dirty="0">
                <a:latin typeface="Arial" panose="020B0604020202020204" pitchFamily="34" charset="0"/>
                <a:cs typeface="Arial" panose="020B0604020202020204" pitchFamily="34" charset="0"/>
              </a:rPr>
              <a:t>CPI-U, or CPI for all urban </a:t>
            </a:r>
            <a:r>
              <a:rPr lang="en-US" sz="1200" dirty="0" smtClean="0">
                <a:latin typeface="Arial" panose="020B0604020202020204" pitchFamily="34" charset="0"/>
                <a:cs typeface="Arial" panose="020B0604020202020204" pitchFamily="34" charset="0"/>
              </a:rPr>
              <a:t>consumers.</a:t>
            </a:r>
          </a:p>
          <a:p>
            <a:pPr marL="342900" indent="-342900">
              <a:spcBef>
                <a:spcPct val="50000"/>
              </a:spcBef>
            </a:pPr>
            <a:r>
              <a:rPr lang="en-US" sz="1200" baseline="30000" dirty="0" smtClean="0">
                <a:cs typeface="Calibri"/>
              </a:rPr>
              <a:t>††</a:t>
            </a:r>
            <a:r>
              <a:rPr lang="en-US" sz="1200" dirty="0" smtClean="0">
                <a:latin typeface="Arial" panose="020B0604020202020204" pitchFamily="34" charset="0"/>
                <a:cs typeface="Arial" panose="020B0604020202020204" pitchFamily="34" charset="0"/>
              </a:rPr>
              <a:t> Weights are equal to 2013 shares of nominal personal consumption expenditures.</a:t>
            </a:r>
            <a:endParaRPr lang="en-US" sz="1200" dirty="0">
              <a:latin typeface="Arial" panose="020B0604020202020204" pitchFamily="34" charset="0"/>
              <a:cs typeface="Arial" panose="020B0604020202020204" pitchFamily="34" charset="0"/>
            </a:endParaRPr>
          </a:p>
        </p:txBody>
      </p:sp>
      <p:sp>
        <p:nvSpPr>
          <p:cNvPr id="7" name="Rectangle 6"/>
          <p:cNvSpPr/>
          <p:nvPr/>
        </p:nvSpPr>
        <p:spPr>
          <a:xfrm>
            <a:off x="1752600" y="1524000"/>
            <a:ext cx="261610" cy="369332"/>
          </a:xfrm>
          <a:prstGeom prst="rect">
            <a:avLst/>
          </a:prstGeom>
        </p:spPr>
        <p:txBody>
          <a:bodyPr wrap="none">
            <a:spAutoFit/>
          </a:bodyPr>
          <a:lstStyle/>
          <a:p>
            <a:r>
              <a:rPr lang="en-US" baseline="30000" dirty="0" smtClean="0">
                <a:cs typeface="Calibri"/>
              </a:rPr>
              <a:t>†</a:t>
            </a:r>
            <a:endParaRPr lang="en-US" dirty="0"/>
          </a:p>
        </p:txBody>
      </p:sp>
      <p:sp>
        <p:nvSpPr>
          <p:cNvPr id="8" name="Rectangle 7"/>
          <p:cNvSpPr/>
          <p:nvPr/>
        </p:nvSpPr>
        <p:spPr>
          <a:xfrm>
            <a:off x="8534400" y="1524000"/>
            <a:ext cx="338554" cy="369332"/>
          </a:xfrm>
          <a:prstGeom prst="rect">
            <a:avLst/>
          </a:prstGeom>
        </p:spPr>
        <p:txBody>
          <a:bodyPr wrap="square">
            <a:spAutoFit/>
          </a:bodyPr>
          <a:lstStyle/>
          <a:p>
            <a:r>
              <a:rPr lang="en-US" baseline="30000" dirty="0" smtClean="0">
                <a:cs typeface="Calibri"/>
              </a:rPr>
              <a:t>††</a:t>
            </a:r>
            <a:endParaRPr lang="en-US" dirty="0"/>
          </a:p>
        </p:txBody>
      </p:sp>
      <p:grpSp>
        <p:nvGrpSpPr>
          <p:cNvPr id="179203" name="Group 3"/>
          <p:cNvGrpSpPr>
            <a:grpSpLocks noChangeAspect="1"/>
          </p:cNvGrpSpPr>
          <p:nvPr/>
        </p:nvGrpSpPr>
        <p:grpSpPr bwMode="auto">
          <a:xfrm>
            <a:off x="0" y="1524000"/>
            <a:ext cx="8991600" cy="2495550"/>
            <a:chOff x="0" y="960"/>
            <a:chExt cx="5664" cy="1572"/>
          </a:xfrm>
        </p:grpSpPr>
        <p:sp>
          <p:nvSpPr>
            <p:cNvPr id="179202" name="AutoShape 2"/>
            <p:cNvSpPr>
              <a:spLocks noChangeAspect="1" noChangeArrowheads="1" noTextEdit="1"/>
            </p:cNvSpPr>
            <p:nvPr/>
          </p:nvSpPr>
          <p:spPr bwMode="auto">
            <a:xfrm>
              <a:off x="0" y="960"/>
              <a:ext cx="5664" cy="15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04" name="Rectangle 4"/>
            <p:cNvSpPr>
              <a:spLocks noChangeArrowheads="1"/>
            </p:cNvSpPr>
            <p:nvPr/>
          </p:nvSpPr>
          <p:spPr bwMode="auto">
            <a:xfrm>
              <a:off x="99" y="1008"/>
              <a:ext cx="1090"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Arial" pitchFamily="34" charset="0"/>
                </a:rPr>
                <a:t>Consumer Price Index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05" name="Rectangle 5"/>
            <p:cNvSpPr>
              <a:spLocks noChangeArrowheads="1"/>
            </p:cNvSpPr>
            <p:nvPr/>
          </p:nvSpPr>
          <p:spPr bwMode="auto">
            <a:xfrm>
              <a:off x="3264" y="1008"/>
              <a:ext cx="2229"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    Personal Consumption Expenditure Deflator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9206" name="Rectangle 6"/>
            <p:cNvSpPr>
              <a:spLocks noChangeArrowheads="1"/>
            </p:cNvSpPr>
            <p:nvPr/>
          </p:nvSpPr>
          <p:spPr bwMode="auto">
            <a:xfrm>
              <a:off x="99" y="1422"/>
              <a:ext cx="702"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Rent of Shelter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07" name="Rectangle 7"/>
            <p:cNvSpPr>
              <a:spLocks noChangeArrowheads="1"/>
            </p:cNvSpPr>
            <p:nvPr/>
          </p:nvSpPr>
          <p:spPr bwMode="auto">
            <a:xfrm>
              <a:off x="2512" y="1422"/>
              <a:ext cx="345"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31.679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08" name="Rectangle 8"/>
            <p:cNvSpPr>
              <a:spLocks noChangeArrowheads="1"/>
            </p:cNvSpPr>
            <p:nvPr/>
          </p:nvSpPr>
          <p:spPr bwMode="auto">
            <a:xfrm>
              <a:off x="2924" y="1422"/>
              <a:ext cx="345"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15.507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09" name="Rectangle 9"/>
            <p:cNvSpPr>
              <a:spLocks noChangeArrowheads="1"/>
            </p:cNvSpPr>
            <p:nvPr/>
          </p:nvSpPr>
          <p:spPr bwMode="auto">
            <a:xfrm>
              <a:off x="3688" y="1422"/>
              <a:ext cx="406"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Housing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0" name="Rectangle 10"/>
            <p:cNvSpPr>
              <a:spLocks noChangeArrowheads="1"/>
            </p:cNvSpPr>
            <p:nvPr/>
          </p:nvSpPr>
          <p:spPr bwMode="auto">
            <a:xfrm>
              <a:off x="259" y="1662"/>
              <a:ext cx="205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Owners’ equivalent rent of primary residences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1" name="Rectangle 11"/>
            <p:cNvSpPr>
              <a:spLocks noChangeArrowheads="1"/>
            </p:cNvSpPr>
            <p:nvPr/>
          </p:nvSpPr>
          <p:spPr bwMode="auto">
            <a:xfrm>
              <a:off x="2512" y="1662"/>
              <a:ext cx="345"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23.947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2" name="Rectangle 12"/>
            <p:cNvSpPr>
              <a:spLocks noChangeArrowheads="1"/>
            </p:cNvSpPr>
            <p:nvPr/>
          </p:nvSpPr>
          <p:spPr bwMode="auto">
            <a:xfrm>
              <a:off x="2924" y="1662"/>
              <a:ext cx="345"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11.399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3" name="Rectangle 13"/>
            <p:cNvSpPr>
              <a:spLocks noChangeArrowheads="1"/>
            </p:cNvSpPr>
            <p:nvPr/>
          </p:nvSpPr>
          <p:spPr bwMode="auto">
            <a:xfrm>
              <a:off x="3848" y="1662"/>
              <a:ext cx="1459"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Arial" pitchFamily="34" charset="0"/>
                  <a:cs typeface="Arial" pitchFamily="34" charset="0"/>
                </a:rPr>
                <a:t>Owner-occupied nonfarm dwelling</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9214" name="Rectangle 14"/>
            <p:cNvSpPr>
              <a:spLocks noChangeArrowheads="1"/>
            </p:cNvSpPr>
            <p:nvPr/>
          </p:nvSpPr>
          <p:spPr bwMode="auto">
            <a:xfrm>
              <a:off x="259" y="1902"/>
              <a:ext cx="117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Rent of primary residence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5" name="Rectangle 15"/>
            <p:cNvSpPr>
              <a:spLocks noChangeArrowheads="1"/>
            </p:cNvSpPr>
            <p:nvPr/>
          </p:nvSpPr>
          <p:spPr bwMode="auto">
            <a:xfrm>
              <a:off x="2543" y="1902"/>
              <a:ext cx="289"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6.568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6" name="Rectangle 16"/>
            <p:cNvSpPr>
              <a:spLocks noChangeArrowheads="1"/>
            </p:cNvSpPr>
            <p:nvPr/>
          </p:nvSpPr>
          <p:spPr bwMode="auto">
            <a:xfrm>
              <a:off x="2955" y="1902"/>
              <a:ext cx="289"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3.879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7" name="Rectangle 17"/>
            <p:cNvSpPr>
              <a:spLocks noChangeArrowheads="1"/>
            </p:cNvSpPr>
            <p:nvPr/>
          </p:nvSpPr>
          <p:spPr bwMode="auto">
            <a:xfrm>
              <a:off x="3848" y="1902"/>
              <a:ext cx="1465" cy="11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Tenant-occupied nonfarm dwelling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8" name="Rectangle 18"/>
            <p:cNvSpPr>
              <a:spLocks noChangeArrowheads="1"/>
            </p:cNvSpPr>
            <p:nvPr/>
          </p:nvSpPr>
          <p:spPr bwMode="auto">
            <a:xfrm>
              <a:off x="259" y="2142"/>
              <a:ext cx="1151"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Lodging away from home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19" name="Rectangle 19"/>
            <p:cNvSpPr>
              <a:spLocks noChangeArrowheads="1"/>
            </p:cNvSpPr>
            <p:nvPr/>
          </p:nvSpPr>
          <p:spPr bwMode="auto">
            <a:xfrm>
              <a:off x="2543" y="2142"/>
              <a:ext cx="289"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0.811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0" name="Rectangle 20"/>
            <p:cNvSpPr>
              <a:spLocks noChangeArrowheads="1"/>
            </p:cNvSpPr>
            <p:nvPr/>
          </p:nvSpPr>
          <p:spPr bwMode="auto">
            <a:xfrm>
              <a:off x="2955" y="2142"/>
              <a:ext cx="289"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0.712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1" name="Rectangle 21"/>
            <p:cNvSpPr>
              <a:spLocks noChangeArrowheads="1"/>
            </p:cNvSpPr>
            <p:nvPr/>
          </p:nvSpPr>
          <p:spPr bwMode="auto">
            <a:xfrm>
              <a:off x="3848" y="2142"/>
              <a:ext cx="1354"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Rental value of farm dwellings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2" name="Rectangle 22"/>
            <p:cNvSpPr>
              <a:spLocks noChangeArrowheads="1"/>
            </p:cNvSpPr>
            <p:nvPr/>
          </p:nvSpPr>
          <p:spPr bwMode="auto">
            <a:xfrm>
              <a:off x="259" y="2382"/>
              <a:ext cx="1551"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Tenants’ and household insurance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3" name="Rectangle 23"/>
            <p:cNvSpPr>
              <a:spLocks noChangeArrowheads="1"/>
            </p:cNvSpPr>
            <p:nvPr/>
          </p:nvSpPr>
          <p:spPr bwMode="auto">
            <a:xfrm>
              <a:off x="2543" y="2382"/>
              <a:ext cx="289"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0.353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4" name="Rectangle 24"/>
            <p:cNvSpPr>
              <a:spLocks noChangeArrowheads="1"/>
            </p:cNvSpPr>
            <p:nvPr/>
          </p:nvSpPr>
          <p:spPr bwMode="auto">
            <a:xfrm>
              <a:off x="2955" y="2382"/>
              <a:ext cx="289"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0.104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5" name="Rectangle 25"/>
            <p:cNvSpPr>
              <a:spLocks noChangeArrowheads="1"/>
            </p:cNvSpPr>
            <p:nvPr/>
          </p:nvSpPr>
          <p:spPr bwMode="auto">
            <a:xfrm>
              <a:off x="3848" y="2382"/>
              <a:ext cx="690" cy="13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rgbClr val="000000"/>
                  </a:solidFill>
                  <a:effectLst/>
                  <a:latin typeface="Arial" pitchFamily="34" charset="0"/>
                  <a:cs typeface="Arial" pitchFamily="34" charset="0"/>
                </a:rPr>
                <a:t>Group housing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6" name="Rectangle 26"/>
            <p:cNvSpPr>
              <a:spLocks noChangeArrowheads="1"/>
            </p:cNvSpPr>
            <p:nvPr/>
          </p:nvSpPr>
          <p:spPr bwMode="auto">
            <a:xfrm>
              <a:off x="2623" y="1008"/>
              <a:ext cx="517" cy="13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rgbClr val="000000"/>
                  </a:solidFill>
                  <a:effectLst/>
                  <a:latin typeface="Arial" pitchFamily="34" charset="0"/>
                  <a:cs typeface="Arial" pitchFamily="34" charset="0"/>
                </a:rPr>
                <a:t>% of Total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9227" name="Line 27"/>
            <p:cNvSpPr>
              <a:spLocks noChangeShapeType="1"/>
            </p:cNvSpPr>
            <p:nvPr/>
          </p:nvSpPr>
          <p:spPr bwMode="auto">
            <a:xfrm>
              <a:off x="0" y="960"/>
              <a:ext cx="1" cy="1572"/>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28" name="Rectangle 28"/>
            <p:cNvSpPr>
              <a:spLocks noChangeArrowheads="1"/>
            </p:cNvSpPr>
            <p:nvPr/>
          </p:nvSpPr>
          <p:spPr bwMode="auto">
            <a:xfrm>
              <a:off x="0" y="960"/>
              <a:ext cx="6" cy="157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29" name="Line 29"/>
            <p:cNvSpPr>
              <a:spLocks noChangeShapeType="1"/>
            </p:cNvSpPr>
            <p:nvPr/>
          </p:nvSpPr>
          <p:spPr bwMode="auto">
            <a:xfrm>
              <a:off x="2444" y="966"/>
              <a:ext cx="1" cy="156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30" name="Rectangle 30"/>
            <p:cNvSpPr>
              <a:spLocks noChangeArrowheads="1"/>
            </p:cNvSpPr>
            <p:nvPr/>
          </p:nvSpPr>
          <p:spPr bwMode="auto">
            <a:xfrm>
              <a:off x="2444" y="966"/>
              <a:ext cx="6" cy="156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31" name="Line 31"/>
            <p:cNvSpPr>
              <a:spLocks noChangeShapeType="1"/>
            </p:cNvSpPr>
            <p:nvPr/>
          </p:nvSpPr>
          <p:spPr bwMode="auto">
            <a:xfrm>
              <a:off x="3269" y="966"/>
              <a:ext cx="1" cy="156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32" name="Rectangle 32"/>
            <p:cNvSpPr>
              <a:spLocks noChangeArrowheads="1"/>
            </p:cNvSpPr>
            <p:nvPr/>
          </p:nvSpPr>
          <p:spPr bwMode="auto">
            <a:xfrm>
              <a:off x="3269" y="966"/>
              <a:ext cx="6" cy="156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33" name="Line 33"/>
            <p:cNvSpPr>
              <a:spLocks noChangeShapeType="1"/>
            </p:cNvSpPr>
            <p:nvPr/>
          </p:nvSpPr>
          <p:spPr bwMode="auto">
            <a:xfrm>
              <a:off x="5658" y="966"/>
              <a:ext cx="1" cy="1566"/>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34" name="Rectangle 34"/>
            <p:cNvSpPr>
              <a:spLocks noChangeArrowheads="1"/>
            </p:cNvSpPr>
            <p:nvPr/>
          </p:nvSpPr>
          <p:spPr bwMode="auto">
            <a:xfrm>
              <a:off x="5658" y="966"/>
              <a:ext cx="6" cy="156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35" name="Line 35"/>
            <p:cNvSpPr>
              <a:spLocks noChangeShapeType="1"/>
            </p:cNvSpPr>
            <p:nvPr/>
          </p:nvSpPr>
          <p:spPr bwMode="auto">
            <a:xfrm>
              <a:off x="2875" y="1164"/>
              <a:ext cx="1" cy="1368"/>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36" name="Rectangle 36"/>
            <p:cNvSpPr>
              <a:spLocks noChangeArrowheads="1"/>
            </p:cNvSpPr>
            <p:nvPr/>
          </p:nvSpPr>
          <p:spPr bwMode="auto">
            <a:xfrm>
              <a:off x="2875" y="1164"/>
              <a:ext cx="6" cy="136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37" name="Line 37"/>
            <p:cNvSpPr>
              <a:spLocks noChangeShapeType="1"/>
            </p:cNvSpPr>
            <p:nvPr/>
          </p:nvSpPr>
          <p:spPr bwMode="auto">
            <a:xfrm>
              <a:off x="6" y="960"/>
              <a:ext cx="565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38" name="Rectangle 38"/>
            <p:cNvSpPr>
              <a:spLocks noChangeArrowheads="1"/>
            </p:cNvSpPr>
            <p:nvPr/>
          </p:nvSpPr>
          <p:spPr bwMode="auto">
            <a:xfrm>
              <a:off x="6" y="960"/>
              <a:ext cx="565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39" name="Line 39"/>
            <p:cNvSpPr>
              <a:spLocks noChangeShapeType="1"/>
            </p:cNvSpPr>
            <p:nvPr/>
          </p:nvSpPr>
          <p:spPr bwMode="auto">
            <a:xfrm>
              <a:off x="6" y="1158"/>
              <a:ext cx="565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40" name="Rectangle 40"/>
            <p:cNvSpPr>
              <a:spLocks noChangeArrowheads="1"/>
            </p:cNvSpPr>
            <p:nvPr/>
          </p:nvSpPr>
          <p:spPr bwMode="auto">
            <a:xfrm>
              <a:off x="6" y="1158"/>
              <a:ext cx="565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9241" name="Line 41"/>
            <p:cNvSpPr>
              <a:spLocks noChangeShapeType="1"/>
            </p:cNvSpPr>
            <p:nvPr/>
          </p:nvSpPr>
          <p:spPr bwMode="auto">
            <a:xfrm>
              <a:off x="6" y="2526"/>
              <a:ext cx="565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9242" name="Rectangle 42"/>
            <p:cNvSpPr>
              <a:spLocks noChangeArrowheads="1"/>
            </p:cNvSpPr>
            <p:nvPr/>
          </p:nvSpPr>
          <p:spPr bwMode="auto">
            <a:xfrm>
              <a:off x="6" y="2526"/>
              <a:ext cx="5658"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4053311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0" y="396026"/>
            <a:ext cx="9144000" cy="461665"/>
          </a:xfrm>
          <a:prstGeom prst="rect">
            <a:avLst/>
          </a:prstGeom>
          <a:noFill/>
          <a:ln w="9525">
            <a:noFill/>
            <a:miter lim="800000"/>
            <a:headEnd/>
            <a:tailEnd/>
          </a:ln>
        </p:spPr>
        <p:txBody>
          <a:bodyPr>
            <a:spAutoFit/>
          </a:bodyPr>
          <a:lstStyle/>
          <a:p>
            <a:pPr algn="ctr" fontAlgn="base">
              <a:spcBef>
                <a:spcPct val="50000"/>
              </a:spcBef>
              <a:spcAft>
                <a:spcPct val="0"/>
              </a:spcAft>
            </a:pPr>
            <a:r>
              <a:rPr lang="en-US" sz="2400" dirty="0">
                <a:solidFill>
                  <a:srgbClr val="000000"/>
                </a:solidFill>
              </a:rPr>
              <a:t>Construction of CPI </a:t>
            </a:r>
            <a:r>
              <a:rPr lang="en-US" sz="2400" dirty="0" smtClean="0">
                <a:solidFill>
                  <a:srgbClr val="000000"/>
                </a:solidFill>
              </a:rPr>
              <a:t>Owners’ Equivalent </a:t>
            </a:r>
            <a:r>
              <a:rPr lang="en-US" sz="2400" dirty="0">
                <a:solidFill>
                  <a:srgbClr val="000000"/>
                </a:solidFill>
              </a:rPr>
              <a:t>Rent + Utilities Inflation</a:t>
            </a:r>
            <a:endParaRPr lang="en-US" sz="2400" baseline="30000" dirty="0">
              <a:solidFill>
                <a:srgbClr val="000000"/>
              </a:solidFill>
            </a:endParaRPr>
          </a:p>
        </p:txBody>
      </p:sp>
      <p:sp>
        <p:nvSpPr>
          <p:cNvPr id="12291" name="Text Box 7"/>
          <p:cNvSpPr txBox="1">
            <a:spLocks noChangeArrowheads="1"/>
          </p:cNvSpPr>
          <p:nvPr/>
        </p:nvSpPr>
        <p:spPr bwMode="auto">
          <a:xfrm>
            <a:off x="710425" y="5640288"/>
            <a:ext cx="7620000" cy="30777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1400" b="1" baseline="30000" dirty="0" smtClean="0">
                <a:solidFill>
                  <a:srgbClr val="000000"/>
                </a:solidFill>
                <a:latin typeface="Calibri"/>
                <a:cs typeface="Calibri"/>
              </a:rPr>
              <a:t>†</a:t>
            </a:r>
            <a:r>
              <a:rPr lang="en-US" sz="1400" b="1" dirty="0" smtClean="0">
                <a:solidFill>
                  <a:srgbClr val="000000"/>
                </a:solidFill>
              </a:rPr>
              <a:t>Formula </a:t>
            </a:r>
            <a:r>
              <a:rPr lang="en-US" sz="1400" b="1" dirty="0">
                <a:solidFill>
                  <a:srgbClr val="000000"/>
                </a:solidFill>
              </a:rPr>
              <a:t>for </a:t>
            </a:r>
            <a:r>
              <a:rPr lang="en-US" sz="1400" b="1" dirty="0" smtClean="0">
                <a:solidFill>
                  <a:srgbClr val="000000"/>
                </a:solidFill>
              </a:rPr>
              <a:t>OER CPI </a:t>
            </a:r>
            <a:r>
              <a:rPr lang="en-US" sz="1400" b="1" dirty="0">
                <a:solidFill>
                  <a:srgbClr val="000000"/>
                </a:solidFill>
              </a:rPr>
              <a:t>Inflation:	 </a:t>
            </a:r>
            <a:r>
              <a:rPr lang="en-US" sz="1400" dirty="0" smtClean="0">
                <a:solidFill>
                  <a:srgbClr val="000000"/>
                </a:solidFill>
              </a:rPr>
              <a:t>[</a:t>
            </a:r>
            <a:r>
              <a:rPr lang="en-US" sz="1400" i="1" dirty="0" smtClean="0">
                <a:solidFill>
                  <a:srgbClr val="000000"/>
                </a:solidFill>
              </a:rPr>
              <a:t>c.1</a:t>
            </a:r>
            <a:r>
              <a:rPr lang="en-US" sz="1400" dirty="0" smtClean="0">
                <a:solidFill>
                  <a:srgbClr val="000000"/>
                </a:solidFill>
              </a:rPr>
              <a:t> * </a:t>
            </a:r>
            <a:r>
              <a:rPr lang="en-US" sz="1400" i="1" dirty="0" smtClean="0">
                <a:solidFill>
                  <a:srgbClr val="000000"/>
                </a:solidFill>
              </a:rPr>
              <a:t>c.4] + [c.2 * (1 – c.4)]</a:t>
            </a:r>
            <a:endParaRPr lang="en-US" sz="1400" dirty="0">
              <a:solidFill>
                <a:srgbClr val="000000"/>
              </a:solidFill>
            </a:endParaRPr>
          </a:p>
        </p:txBody>
      </p:sp>
      <p:sp>
        <p:nvSpPr>
          <p:cNvPr id="12292" name="Text Box 8"/>
          <p:cNvSpPr txBox="1">
            <a:spLocks noChangeArrowheads="1"/>
          </p:cNvSpPr>
          <p:nvPr/>
        </p:nvSpPr>
        <p:spPr bwMode="auto">
          <a:xfrm>
            <a:off x="0" y="6629400"/>
            <a:ext cx="4343400" cy="366713"/>
          </a:xfrm>
          <a:prstGeom prst="rect">
            <a:avLst/>
          </a:prstGeom>
          <a:noFill/>
          <a:ln w="9525">
            <a:noFill/>
            <a:miter lim="800000"/>
            <a:headEnd/>
            <a:tailEnd/>
          </a:ln>
        </p:spPr>
        <p:txBody>
          <a:bodyPr>
            <a:spAutoFit/>
          </a:bodyPr>
          <a:lstStyle/>
          <a:p>
            <a:pPr fontAlgn="base">
              <a:spcBef>
                <a:spcPct val="50000"/>
              </a:spcBef>
              <a:spcAft>
                <a:spcPct val="0"/>
              </a:spcAft>
            </a:pPr>
            <a:endParaRPr lang="en-US">
              <a:solidFill>
                <a:srgbClr val="000000"/>
              </a:solidFill>
            </a:endParaRPr>
          </a:p>
        </p:txBody>
      </p:sp>
      <p:sp>
        <p:nvSpPr>
          <p:cNvPr id="12293" name="Text Box 22"/>
          <p:cNvSpPr txBox="1">
            <a:spLocks noChangeArrowheads="1"/>
          </p:cNvSpPr>
          <p:nvPr/>
        </p:nvSpPr>
        <p:spPr bwMode="auto">
          <a:xfrm>
            <a:off x="0" y="6613525"/>
            <a:ext cx="8153400" cy="276999"/>
          </a:xfrm>
          <a:prstGeom prst="rect">
            <a:avLst/>
          </a:prstGeom>
          <a:noFill/>
          <a:ln w="9525">
            <a:noFill/>
            <a:miter lim="800000"/>
            <a:headEnd/>
            <a:tailEnd/>
          </a:ln>
        </p:spPr>
        <p:txBody>
          <a:bodyPr wrap="square">
            <a:spAutoFit/>
          </a:bodyPr>
          <a:lstStyle/>
          <a:p>
            <a:pPr eaLnBrk="0" fontAlgn="base" hangingPunct="0">
              <a:spcBef>
                <a:spcPct val="50000"/>
              </a:spcBef>
              <a:spcAft>
                <a:spcPct val="0"/>
              </a:spcAft>
            </a:pPr>
            <a:r>
              <a:rPr lang="en-US" sz="1200" b="1" dirty="0" smtClean="0">
                <a:solidFill>
                  <a:srgbClr val="000000"/>
                </a:solidFill>
              </a:rPr>
              <a:t>Sources</a:t>
            </a:r>
            <a:r>
              <a:rPr lang="en-US" sz="1200" dirty="0" smtClean="0">
                <a:solidFill>
                  <a:srgbClr val="000000"/>
                </a:solidFill>
              </a:rPr>
              <a:t>: </a:t>
            </a:r>
            <a:r>
              <a:rPr lang="en-US" sz="1200" dirty="0">
                <a:solidFill>
                  <a:srgbClr val="000000"/>
                </a:solidFill>
              </a:rPr>
              <a:t>American Housing Survey, Consumer Price Index, Bureau of Labor </a:t>
            </a:r>
            <a:r>
              <a:rPr lang="en-US" sz="1200" dirty="0" smtClean="0">
                <a:solidFill>
                  <a:srgbClr val="000000"/>
                </a:solidFill>
              </a:rPr>
              <a:t>Statistics, </a:t>
            </a:r>
            <a:r>
              <a:rPr lang="en-US" sz="1200" dirty="0">
                <a:solidFill>
                  <a:srgbClr val="000000"/>
                </a:solidFill>
              </a:rPr>
              <a:t>and authors’ </a:t>
            </a:r>
            <a:r>
              <a:rPr lang="en-US" sz="1200" dirty="0" smtClean="0">
                <a:solidFill>
                  <a:srgbClr val="000000"/>
                </a:solidFill>
              </a:rPr>
              <a:t>calculations</a:t>
            </a:r>
            <a:endParaRPr lang="en-US" sz="1200" dirty="0">
              <a:solidFill>
                <a:srgbClr val="000000"/>
              </a:solidFill>
            </a:endParaRPr>
          </a:p>
        </p:txBody>
      </p:sp>
      <p:sp>
        <p:nvSpPr>
          <p:cNvPr id="12294" name="Text Box 25"/>
          <p:cNvSpPr txBox="1">
            <a:spLocks noChangeArrowheads="1"/>
          </p:cNvSpPr>
          <p:nvPr/>
        </p:nvSpPr>
        <p:spPr bwMode="auto">
          <a:xfrm>
            <a:off x="0" y="822325"/>
            <a:ext cx="9144000" cy="336550"/>
          </a:xfrm>
          <a:prstGeom prst="rect">
            <a:avLst/>
          </a:prstGeom>
          <a:noFill/>
          <a:ln w="9525">
            <a:noFill/>
            <a:miter lim="800000"/>
            <a:headEnd/>
            <a:tailEnd/>
          </a:ln>
        </p:spPr>
        <p:txBody>
          <a:bodyPr>
            <a:spAutoFit/>
          </a:bodyPr>
          <a:lstStyle/>
          <a:p>
            <a:pPr algn="ctr" fontAlgn="base">
              <a:spcBef>
                <a:spcPct val="50000"/>
              </a:spcBef>
              <a:spcAft>
                <a:spcPct val="0"/>
              </a:spcAft>
            </a:pPr>
            <a:r>
              <a:rPr lang="en-US" sz="1600" dirty="0">
                <a:solidFill>
                  <a:srgbClr val="000000"/>
                </a:solidFill>
              </a:rPr>
              <a:t>(Used in Chart </a:t>
            </a:r>
            <a:r>
              <a:rPr lang="en-US" sz="1600" dirty="0" smtClean="0">
                <a:solidFill>
                  <a:srgbClr val="000000"/>
                </a:solidFill>
              </a:rPr>
              <a:t>5)</a:t>
            </a:r>
            <a:endParaRPr lang="en-US" sz="1600" baseline="30000" dirty="0">
              <a:solidFill>
                <a:srgbClr val="000000"/>
              </a:solidFill>
            </a:endParaRPr>
          </a:p>
        </p:txBody>
      </p:sp>
      <p:sp>
        <p:nvSpPr>
          <p:cNvPr id="12295" name="Text Box 30"/>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smtClean="0">
                <a:solidFill>
                  <a:srgbClr val="000000"/>
                </a:solidFill>
              </a:rPr>
              <a:t>Table 5 </a:t>
            </a:r>
            <a:endParaRPr lang="en-US" sz="1400" b="1" dirty="0">
              <a:solidFill>
                <a:srgbClr val="000000"/>
              </a:solidFill>
            </a:endParaRPr>
          </a:p>
        </p:txBody>
      </p:sp>
      <p:pic>
        <p:nvPicPr>
          <p:cNvPr id="15361"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0088" y="1219200"/>
            <a:ext cx="7743825" cy="412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Box 22"/>
          <p:cNvSpPr txBox="1">
            <a:spLocks noChangeArrowheads="1"/>
          </p:cNvSpPr>
          <p:nvPr/>
        </p:nvSpPr>
        <p:spPr bwMode="auto">
          <a:xfrm>
            <a:off x="0" y="6208865"/>
            <a:ext cx="8991600" cy="461665"/>
          </a:xfrm>
          <a:prstGeom prst="rect">
            <a:avLst/>
          </a:prstGeom>
          <a:noFill/>
          <a:ln w="9525">
            <a:noFill/>
            <a:miter lim="800000"/>
            <a:headEnd/>
            <a:tailEnd/>
          </a:ln>
        </p:spPr>
        <p:txBody>
          <a:bodyPr wrap="square">
            <a:spAutoFit/>
          </a:bodyPr>
          <a:lstStyle/>
          <a:p>
            <a:pPr eaLnBrk="0" fontAlgn="base" hangingPunct="0">
              <a:spcBef>
                <a:spcPct val="50000"/>
              </a:spcBef>
              <a:spcAft>
                <a:spcPct val="0"/>
              </a:spcAft>
            </a:pPr>
            <a:r>
              <a:rPr lang="en-US" sz="1200" baseline="30000" dirty="0" smtClean="0">
                <a:solidFill>
                  <a:srgbClr val="000000"/>
                </a:solidFill>
                <a:cs typeface="Calibri"/>
              </a:rPr>
              <a:t>††</a:t>
            </a:r>
            <a:r>
              <a:rPr lang="en-US" sz="1200" dirty="0" smtClean="0">
                <a:solidFill>
                  <a:srgbClr val="000000"/>
                </a:solidFill>
                <a:cs typeface="Calibri"/>
              </a:rPr>
              <a:t> Calculated by averaging each unit’s monthly utility expenditures divided by estimated monthly rent and utilities (estimated using reported home value and the methodology documented in Chart 4).</a:t>
            </a:r>
            <a:endParaRPr lang="en-US" sz="1200" baseline="30000" dirty="0">
              <a:solidFill>
                <a:srgbClr val="000000"/>
              </a:solidFill>
            </a:endParaRPr>
          </a:p>
        </p:txBody>
      </p:sp>
    </p:spTree>
    <p:extLst>
      <p:ext uri="{BB962C8B-B14F-4D97-AF65-F5344CB8AC3E}">
        <p14:creationId xmlns:p14="http://schemas.microsoft.com/office/powerpoint/2010/main" val="6472882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2596170851"/>
              </p:ext>
            </p:extLst>
          </p:nvPr>
        </p:nvGraphicFramePr>
        <p:xfrm>
          <a:off x="-104775" y="990600"/>
          <a:ext cx="9363075" cy="5543550"/>
        </p:xfrm>
        <a:graphic>
          <a:graphicData uri="http://schemas.openxmlformats.org/presentationml/2006/ole">
            <mc:AlternateContent xmlns:mc="http://schemas.openxmlformats.org/markup-compatibility/2006">
              <mc:Choice xmlns:v="urn:schemas-microsoft-com:vml" Requires="v">
                <p:oleObj spid="_x0000_s4375" name="Chart" r:id="rId4" imgW="9363078" imgH="5543640" progId="MSGraph.Chart.8">
                  <p:embed followColorScheme="full"/>
                </p:oleObj>
              </mc:Choice>
              <mc:Fallback>
                <p:oleObj name="Chart" r:id="rId4" imgW="9363078" imgH="5543640" progId="MSGraph.Chart.8">
                  <p:embed followColorScheme="full"/>
                  <p:pic>
                    <p:nvPicPr>
                      <p:cNvPr id="0" name="Picture 27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775" y="990600"/>
                        <a:ext cx="9363075" cy="554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3"/>
          <p:cNvSpPr txBox="1">
            <a:spLocks noChangeArrowheads="1"/>
          </p:cNvSpPr>
          <p:nvPr/>
        </p:nvSpPr>
        <p:spPr bwMode="auto">
          <a:xfrm>
            <a:off x="0" y="328613"/>
            <a:ext cx="9144000" cy="579437"/>
          </a:xfrm>
          <a:prstGeom prst="rect">
            <a:avLst/>
          </a:prstGeom>
          <a:noFill/>
          <a:ln w="9525">
            <a:noFill/>
            <a:miter lim="800000"/>
            <a:headEnd/>
            <a:tailEnd/>
          </a:ln>
        </p:spPr>
        <p:txBody>
          <a:bodyPr>
            <a:spAutoFit/>
          </a:bodyPr>
          <a:lstStyle/>
          <a:p>
            <a:pPr algn="ctr" fontAlgn="base">
              <a:spcBef>
                <a:spcPct val="50000"/>
              </a:spcBef>
              <a:spcAft>
                <a:spcPct val="0"/>
              </a:spcAft>
            </a:pPr>
            <a:r>
              <a:rPr lang="en-US" sz="3200" dirty="0">
                <a:solidFill>
                  <a:srgbClr val="000000"/>
                </a:solidFill>
              </a:rPr>
              <a:t>OER </a:t>
            </a:r>
            <a:r>
              <a:rPr lang="en-US" sz="3200" dirty="0" smtClean="0">
                <a:solidFill>
                  <a:srgbClr val="000000"/>
                </a:solidFill>
              </a:rPr>
              <a:t>Inflation</a:t>
            </a:r>
            <a:r>
              <a:rPr lang="en-US" sz="3200" dirty="0">
                <a:solidFill>
                  <a:srgbClr val="000000"/>
                </a:solidFill>
              </a:rPr>
              <a:t>: AHS and CPI Measures</a:t>
            </a:r>
          </a:p>
        </p:txBody>
      </p:sp>
      <p:sp>
        <p:nvSpPr>
          <p:cNvPr id="6" name="Text Box 4"/>
          <p:cNvSpPr txBox="1">
            <a:spLocks noChangeArrowheads="1"/>
          </p:cNvSpPr>
          <p:nvPr/>
        </p:nvSpPr>
        <p:spPr bwMode="auto">
          <a:xfrm>
            <a:off x="-57150" y="838200"/>
            <a:ext cx="4724400" cy="304800"/>
          </a:xfrm>
          <a:prstGeom prst="rect">
            <a:avLst/>
          </a:prstGeom>
          <a:noFill/>
          <a:ln w="9525">
            <a:noFill/>
            <a:miter lim="800000"/>
            <a:headEnd/>
            <a:tailEnd/>
          </a:ln>
        </p:spPr>
        <p:txBody>
          <a:bodyPr>
            <a:spAutoFit/>
          </a:bodyPr>
          <a:lstStyle/>
          <a:p>
            <a:pPr fontAlgn="base">
              <a:spcBef>
                <a:spcPct val="50000"/>
              </a:spcBef>
              <a:spcAft>
                <a:spcPct val="0"/>
              </a:spcAft>
            </a:pPr>
            <a:r>
              <a:rPr lang="en-US" sz="1400" dirty="0">
                <a:solidFill>
                  <a:srgbClr val="000000"/>
                </a:solidFill>
              </a:rPr>
              <a:t>% Change – Annual Rate</a:t>
            </a:r>
          </a:p>
        </p:txBody>
      </p:sp>
      <p:sp>
        <p:nvSpPr>
          <p:cNvPr id="7" name="Text Box 6"/>
          <p:cNvSpPr txBox="1">
            <a:spLocks noChangeArrowheads="1"/>
          </p:cNvSpPr>
          <p:nvPr/>
        </p:nvSpPr>
        <p:spPr bwMode="auto">
          <a:xfrm>
            <a:off x="14288" y="6440343"/>
            <a:ext cx="86106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a:solidFill>
                  <a:srgbClr val="000000"/>
                </a:solidFill>
              </a:rPr>
              <a:t>Note</a:t>
            </a:r>
            <a:r>
              <a:rPr lang="en-US" sz="1200" dirty="0">
                <a:solidFill>
                  <a:srgbClr val="000000"/>
                </a:solidFill>
              </a:rPr>
              <a:t>: </a:t>
            </a:r>
            <a:r>
              <a:rPr lang="en-US" sz="1200" dirty="0" smtClean="0">
                <a:solidFill>
                  <a:srgbClr val="000000"/>
                </a:solidFill>
              </a:rPr>
              <a:t>American </a:t>
            </a:r>
            <a:r>
              <a:rPr lang="en-US" sz="1200" dirty="0">
                <a:solidFill>
                  <a:srgbClr val="000000"/>
                </a:solidFill>
              </a:rPr>
              <a:t>Housing Survey calculations made with </a:t>
            </a:r>
            <a:r>
              <a:rPr lang="en-US" sz="1200" dirty="0" smtClean="0">
                <a:solidFill>
                  <a:srgbClr val="000000"/>
                </a:solidFill>
              </a:rPr>
              <a:t>trimming</a:t>
            </a:r>
            <a:r>
              <a:rPr lang="en-US" sz="1200" dirty="0">
                <a:solidFill>
                  <a:srgbClr val="000000"/>
                </a:solidFill>
              </a:rPr>
              <a:t>.</a:t>
            </a:r>
          </a:p>
        </p:txBody>
      </p:sp>
      <p:grpSp>
        <p:nvGrpSpPr>
          <p:cNvPr id="2" name="Group 7"/>
          <p:cNvGrpSpPr>
            <a:grpSpLocks/>
          </p:cNvGrpSpPr>
          <p:nvPr/>
        </p:nvGrpSpPr>
        <p:grpSpPr bwMode="auto">
          <a:xfrm>
            <a:off x="558019" y="1289539"/>
            <a:ext cx="1431925" cy="172778"/>
            <a:chOff x="816" y="790"/>
            <a:chExt cx="902" cy="218"/>
          </a:xfrm>
        </p:grpSpPr>
        <p:sp>
          <p:nvSpPr>
            <p:cNvPr id="9" name="Rectangle 8"/>
            <p:cNvSpPr>
              <a:spLocks noChangeArrowheads="1"/>
            </p:cNvSpPr>
            <p:nvPr/>
          </p:nvSpPr>
          <p:spPr bwMode="auto">
            <a:xfrm>
              <a:off x="816" y="881"/>
              <a:ext cx="576" cy="127"/>
            </a:xfrm>
            <a:prstGeom prst="rect">
              <a:avLst/>
            </a:prstGeom>
            <a:solidFill>
              <a:srgbClr val="FF0000"/>
            </a:solidFill>
            <a:ln w="9525">
              <a:solidFill>
                <a:schemeClr val="tx1"/>
              </a:solidFill>
              <a:miter lim="800000"/>
              <a:headEnd/>
              <a:tailEnd/>
            </a:ln>
          </p:spPr>
          <p:txBody>
            <a:bodyPr wrap="none" anchor="ctr"/>
            <a:lstStyle/>
            <a:p>
              <a:pPr fontAlgn="base">
                <a:spcBef>
                  <a:spcPct val="0"/>
                </a:spcBef>
                <a:spcAft>
                  <a:spcPct val="0"/>
                </a:spcAft>
              </a:pPr>
              <a:endParaRPr lang="en-US">
                <a:solidFill>
                  <a:srgbClr val="000000"/>
                </a:solidFill>
              </a:endParaRPr>
            </a:p>
          </p:txBody>
        </p:sp>
        <p:sp>
          <p:nvSpPr>
            <p:cNvPr id="10" name="Text Box 9"/>
            <p:cNvSpPr txBox="1">
              <a:spLocks noChangeArrowheads="1"/>
            </p:cNvSpPr>
            <p:nvPr/>
          </p:nvSpPr>
          <p:spPr bwMode="auto">
            <a:xfrm>
              <a:off x="1429" y="790"/>
              <a:ext cx="289" cy="183"/>
            </a:xfrm>
            <a:prstGeom prst="rect">
              <a:avLst/>
            </a:prstGeom>
            <a:noFill/>
            <a:ln w="9525">
              <a:noFill/>
              <a:miter lim="800000"/>
              <a:headEnd/>
              <a:tailEnd/>
            </a:ln>
          </p:spPr>
          <p:txBody>
            <a:bodyPr wrap="none">
              <a:spAutoFit/>
            </a:bodyPr>
            <a:lstStyle/>
            <a:p>
              <a:pPr fontAlgn="base">
                <a:spcBef>
                  <a:spcPct val="0"/>
                </a:spcBef>
                <a:spcAft>
                  <a:spcPct val="0"/>
                </a:spcAft>
              </a:pPr>
              <a:r>
                <a:rPr lang="en-US" sz="1300" dirty="0">
                  <a:solidFill>
                    <a:srgbClr val="000000"/>
                  </a:solidFill>
                </a:rPr>
                <a:t>CPI</a:t>
              </a:r>
            </a:p>
          </p:txBody>
        </p:sp>
      </p:grpSp>
      <p:sp>
        <p:nvSpPr>
          <p:cNvPr id="17" name="Text Box 41"/>
          <p:cNvSpPr txBox="1">
            <a:spLocks noChangeArrowheads="1"/>
          </p:cNvSpPr>
          <p:nvPr/>
        </p:nvSpPr>
        <p:spPr bwMode="auto">
          <a:xfrm>
            <a:off x="0" y="0"/>
            <a:ext cx="9144000" cy="307777"/>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Chart </a:t>
            </a:r>
            <a:r>
              <a:rPr lang="en-US" sz="1400" b="1" dirty="0" smtClean="0">
                <a:solidFill>
                  <a:srgbClr val="000000"/>
                </a:solidFill>
              </a:rPr>
              <a:t>5</a:t>
            </a:r>
          </a:p>
        </p:txBody>
      </p:sp>
      <p:sp>
        <p:nvSpPr>
          <p:cNvPr id="18" name="Text Box 42"/>
          <p:cNvSpPr txBox="1">
            <a:spLocks noChangeArrowheads="1"/>
          </p:cNvSpPr>
          <p:nvPr/>
        </p:nvSpPr>
        <p:spPr bwMode="auto">
          <a:xfrm>
            <a:off x="4448175" y="838200"/>
            <a:ext cx="4724400" cy="304800"/>
          </a:xfrm>
          <a:prstGeom prst="rect">
            <a:avLst/>
          </a:prstGeom>
          <a:noFill/>
          <a:ln w="9525">
            <a:noFill/>
            <a:miter lim="800000"/>
            <a:headEnd/>
            <a:tailEnd/>
          </a:ln>
        </p:spPr>
        <p:txBody>
          <a:bodyPr>
            <a:spAutoFit/>
          </a:bodyPr>
          <a:lstStyle/>
          <a:p>
            <a:pPr algn="r" fontAlgn="base">
              <a:spcBef>
                <a:spcPct val="50000"/>
              </a:spcBef>
              <a:spcAft>
                <a:spcPct val="0"/>
              </a:spcAft>
            </a:pPr>
            <a:r>
              <a:rPr lang="en-US" sz="1400" dirty="0">
                <a:solidFill>
                  <a:srgbClr val="000000"/>
                </a:solidFill>
              </a:rPr>
              <a:t>% Change – Annual Rate</a:t>
            </a:r>
          </a:p>
        </p:txBody>
      </p:sp>
      <p:grpSp>
        <p:nvGrpSpPr>
          <p:cNvPr id="11" name="Group 18"/>
          <p:cNvGrpSpPr>
            <a:grpSpLocks/>
          </p:cNvGrpSpPr>
          <p:nvPr/>
        </p:nvGrpSpPr>
        <p:grpSpPr bwMode="auto">
          <a:xfrm>
            <a:off x="559591" y="1473797"/>
            <a:ext cx="5572140" cy="292497"/>
            <a:chOff x="823" y="1101"/>
            <a:chExt cx="3510" cy="473"/>
          </a:xfrm>
          <a:solidFill>
            <a:srgbClr val="7030A0"/>
          </a:solidFill>
        </p:grpSpPr>
        <p:sp>
          <p:nvSpPr>
            <p:cNvPr id="20" name="Rectangle 19"/>
            <p:cNvSpPr>
              <a:spLocks noChangeArrowheads="1"/>
            </p:cNvSpPr>
            <p:nvPr/>
          </p:nvSpPr>
          <p:spPr bwMode="auto">
            <a:xfrm>
              <a:off x="823" y="1248"/>
              <a:ext cx="576" cy="144"/>
            </a:xfrm>
            <a:prstGeom prst="rect">
              <a:avLst/>
            </a:prstGeom>
            <a:solidFill>
              <a:srgbClr val="10A036"/>
            </a:solidFill>
            <a:ln w="9525">
              <a:solidFill>
                <a:schemeClr val="tx1"/>
              </a:solidFill>
              <a:miter lim="800000"/>
              <a:headEnd/>
              <a:tailEnd/>
            </a:ln>
          </p:spPr>
          <p:txBody>
            <a:bodyPr wrap="none" anchor="ctr"/>
            <a:lstStyle/>
            <a:p>
              <a:pPr fontAlgn="base">
                <a:spcBef>
                  <a:spcPct val="0"/>
                </a:spcBef>
                <a:spcAft>
                  <a:spcPct val="0"/>
                </a:spcAft>
              </a:pPr>
              <a:endParaRPr lang="en-US">
                <a:solidFill>
                  <a:srgbClr val="000000"/>
                </a:solidFill>
              </a:endParaRPr>
            </a:p>
          </p:txBody>
        </p:sp>
        <p:sp>
          <p:nvSpPr>
            <p:cNvPr id="21" name="Text Box 15"/>
            <p:cNvSpPr txBox="1">
              <a:spLocks noChangeArrowheads="1"/>
            </p:cNvSpPr>
            <p:nvPr/>
          </p:nvSpPr>
          <p:spPr bwMode="auto">
            <a:xfrm>
              <a:off x="1417" y="1101"/>
              <a:ext cx="2916" cy="473"/>
            </a:xfrm>
            <a:prstGeom prst="rect">
              <a:avLst/>
            </a:prstGeom>
            <a:noFill/>
            <a:ln w="9525">
              <a:noFill/>
              <a:miter lim="800000"/>
              <a:headEnd/>
              <a:tailEnd/>
            </a:ln>
          </p:spPr>
          <p:txBody>
            <a:bodyPr wrap="none">
              <a:spAutoFit/>
            </a:bodyPr>
            <a:lstStyle/>
            <a:p>
              <a:pPr fontAlgn="base">
                <a:spcBef>
                  <a:spcPct val="0"/>
                </a:spcBef>
                <a:spcAft>
                  <a:spcPct val="0"/>
                </a:spcAft>
              </a:pPr>
              <a:r>
                <a:rPr lang="en-US" sz="1300" dirty="0" smtClean="0">
                  <a:solidFill>
                    <a:srgbClr val="000000"/>
                  </a:solidFill>
                </a:rPr>
                <a:t>Pooled Regression Expenditure-Weighted Predicted Growth</a:t>
              </a:r>
              <a:endParaRPr lang="en-US" sz="1300" dirty="0">
                <a:solidFill>
                  <a:srgbClr val="000000"/>
                </a:solidFill>
              </a:endParaRPr>
            </a:p>
          </p:txBody>
        </p:sp>
      </p:grpSp>
      <p:sp>
        <p:nvSpPr>
          <p:cNvPr id="22" name="Text Box 5"/>
          <p:cNvSpPr txBox="1">
            <a:spLocks noChangeArrowheads="1"/>
          </p:cNvSpPr>
          <p:nvPr/>
        </p:nvSpPr>
        <p:spPr bwMode="auto">
          <a:xfrm>
            <a:off x="0" y="6603134"/>
            <a:ext cx="103632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smtClean="0">
                <a:solidFill>
                  <a:srgbClr val="000000"/>
                </a:solidFill>
              </a:rPr>
              <a:t>Sources</a:t>
            </a:r>
            <a:r>
              <a:rPr lang="en-US" sz="1200" dirty="0" smtClean="0">
                <a:solidFill>
                  <a:srgbClr val="000000"/>
                </a:solidFill>
              </a:rPr>
              <a:t>: </a:t>
            </a:r>
            <a:r>
              <a:rPr lang="en-US" sz="1200" dirty="0">
                <a:solidFill>
                  <a:srgbClr val="000000"/>
                </a:solidFill>
              </a:rPr>
              <a:t>Bureau of Labor Statistics, American Housing </a:t>
            </a:r>
            <a:r>
              <a:rPr lang="en-US" sz="1200" dirty="0" smtClean="0">
                <a:solidFill>
                  <a:srgbClr val="000000"/>
                </a:solidFill>
              </a:rPr>
              <a:t>Survey, </a:t>
            </a:r>
            <a:r>
              <a:rPr lang="en-US" sz="1200" dirty="0">
                <a:solidFill>
                  <a:srgbClr val="000000"/>
                </a:solidFill>
              </a:rPr>
              <a:t>and authors’ </a:t>
            </a:r>
            <a:r>
              <a:rPr lang="en-US" sz="1200" dirty="0" smtClean="0">
                <a:solidFill>
                  <a:srgbClr val="000000"/>
                </a:solidFill>
              </a:rPr>
              <a:t>calculations</a:t>
            </a:r>
            <a:endParaRPr lang="en-US" sz="1200" dirty="0">
              <a:solidFill>
                <a:srgbClr val="000000"/>
              </a:solidFill>
            </a:endParaRPr>
          </a:p>
        </p:txBody>
      </p:sp>
    </p:spTree>
    <p:extLst>
      <p:ext uri="{BB962C8B-B14F-4D97-AF65-F5344CB8AC3E}">
        <p14:creationId xmlns:p14="http://schemas.microsoft.com/office/powerpoint/2010/main" val="4611437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3"/>
          <p:cNvSpPr txBox="1">
            <a:spLocks noChangeArrowheads="1"/>
          </p:cNvSpPr>
          <p:nvPr/>
        </p:nvSpPr>
        <p:spPr bwMode="auto">
          <a:xfrm>
            <a:off x="0" y="328613"/>
            <a:ext cx="9144000" cy="1015663"/>
          </a:xfrm>
          <a:prstGeom prst="rect">
            <a:avLst/>
          </a:prstGeom>
          <a:noFill/>
          <a:ln w="9525">
            <a:noFill/>
            <a:miter lim="800000"/>
            <a:headEnd/>
            <a:tailEnd/>
          </a:ln>
        </p:spPr>
        <p:txBody>
          <a:bodyPr>
            <a:spAutoFit/>
          </a:bodyPr>
          <a:lstStyle/>
          <a:p>
            <a:pPr algn="ctr" fontAlgn="base">
              <a:spcBef>
                <a:spcPct val="50000"/>
              </a:spcBef>
              <a:spcAft>
                <a:spcPct val="0"/>
              </a:spcAft>
            </a:pPr>
            <a:r>
              <a:rPr lang="en-US" sz="3000" dirty="0">
                <a:solidFill>
                  <a:srgbClr val="000000"/>
                </a:solidFill>
              </a:rPr>
              <a:t>Distribution </a:t>
            </a:r>
            <a:r>
              <a:rPr lang="en-US" sz="3000" dirty="0" smtClean="0">
                <a:solidFill>
                  <a:srgbClr val="000000"/>
                </a:solidFill>
              </a:rPr>
              <a:t>of Predicted Housing-Cost Inflation: 2009-11</a:t>
            </a:r>
            <a:endParaRPr lang="en-US" sz="3000" dirty="0">
              <a:solidFill>
                <a:srgbClr val="000000"/>
              </a:solidFill>
            </a:endParaRPr>
          </a:p>
        </p:txBody>
      </p:sp>
      <p:sp>
        <p:nvSpPr>
          <p:cNvPr id="6149" name="Text Box 4"/>
          <p:cNvSpPr txBox="1">
            <a:spLocks noChangeArrowheads="1"/>
          </p:cNvSpPr>
          <p:nvPr/>
        </p:nvSpPr>
        <p:spPr bwMode="auto">
          <a:xfrm>
            <a:off x="2667000" y="6110288"/>
            <a:ext cx="4114800" cy="366712"/>
          </a:xfrm>
          <a:prstGeom prst="rect">
            <a:avLst/>
          </a:prstGeom>
          <a:noFill/>
          <a:ln w="9525">
            <a:noFill/>
            <a:miter lim="800000"/>
            <a:headEnd/>
            <a:tailEnd/>
          </a:ln>
        </p:spPr>
        <p:txBody>
          <a:bodyPr>
            <a:spAutoFit/>
          </a:bodyPr>
          <a:lstStyle/>
          <a:p>
            <a:pPr algn="ctr" fontAlgn="base">
              <a:spcBef>
                <a:spcPct val="50000"/>
              </a:spcBef>
              <a:spcAft>
                <a:spcPct val="0"/>
              </a:spcAft>
            </a:pPr>
            <a:r>
              <a:rPr lang="en-US" dirty="0" smtClean="0">
                <a:solidFill>
                  <a:srgbClr val="000000"/>
                </a:solidFill>
              </a:rPr>
              <a:t>Annualized Rent Inflation</a:t>
            </a:r>
            <a:endParaRPr lang="en-US" dirty="0">
              <a:solidFill>
                <a:srgbClr val="000000"/>
              </a:solidFill>
            </a:endParaRPr>
          </a:p>
        </p:txBody>
      </p:sp>
      <p:sp>
        <p:nvSpPr>
          <p:cNvPr id="6150" name="Text Box 5"/>
          <p:cNvSpPr txBox="1">
            <a:spLocks noChangeArrowheads="1"/>
          </p:cNvSpPr>
          <p:nvPr/>
        </p:nvSpPr>
        <p:spPr bwMode="auto">
          <a:xfrm>
            <a:off x="31124" y="849323"/>
            <a:ext cx="1219200" cy="304800"/>
          </a:xfrm>
          <a:prstGeom prst="rect">
            <a:avLst/>
          </a:prstGeom>
          <a:noFill/>
          <a:ln w="9525">
            <a:noFill/>
            <a:miter lim="800000"/>
            <a:headEnd/>
            <a:tailEnd/>
          </a:ln>
        </p:spPr>
        <p:txBody>
          <a:bodyPr>
            <a:spAutoFit/>
          </a:bodyPr>
          <a:lstStyle/>
          <a:p>
            <a:pPr fontAlgn="base">
              <a:spcBef>
                <a:spcPct val="50000"/>
              </a:spcBef>
              <a:spcAft>
                <a:spcPct val="0"/>
              </a:spcAft>
            </a:pPr>
            <a:r>
              <a:rPr lang="en-US" sz="1400" dirty="0">
                <a:solidFill>
                  <a:srgbClr val="000000"/>
                </a:solidFill>
              </a:rPr>
              <a:t>Density</a:t>
            </a:r>
          </a:p>
        </p:txBody>
      </p:sp>
      <p:sp>
        <p:nvSpPr>
          <p:cNvPr id="6153" name="Text Box 10"/>
          <p:cNvSpPr txBox="1">
            <a:spLocks noChangeArrowheads="1"/>
          </p:cNvSpPr>
          <p:nvPr/>
        </p:nvSpPr>
        <p:spPr bwMode="auto">
          <a:xfrm>
            <a:off x="0" y="6629400"/>
            <a:ext cx="42672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a:solidFill>
                  <a:srgbClr val="000000"/>
                </a:solidFill>
              </a:rPr>
              <a:t>Source</a:t>
            </a:r>
            <a:r>
              <a:rPr lang="en-US" sz="1200" dirty="0">
                <a:solidFill>
                  <a:srgbClr val="000000"/>
                </a:solidFill>
              </a:rPr>
              <a:t>: American Housing </a:t>
            </a:r>
            <a:r>
              <a:rPr lang="en-US" sz="1200" dirty="0" smtClean="0">
                <a:solidFill>
                  <a:srgbClr val="000000"/>
                </a:solidFill>
              </a:rPr>
              <a:t>Survey</a:t>
            </a:r>
            <a:endParaRPr lang="en-US" sz="1200" dirty="0">
              <a:solidFill>
                <a:srgbClr val="000000"/>
              </a:solidFill>
            </a:endParaRPr>
          </a:p>
        </p:txBody>
      </p:sp>
      <p:sp>
        <p:nvSpPr>
          <p:cNvPr id="6154" name="Text Box 11"/>
          <p:cNvSpPr txBox="1">
            <a:spLocks noChangeArrowheads="1"/>
          </p:cNvSpPr>
          <p:nvPr/>
        </p:nvSpPr>
        <p:spPr bwMode="auto">
          <a:xfrm>
            <a:off x="3352800" y="6553200"/>
            <a:ext cx="5791200" cy="366713"/>
          </a:xfrm>
          <a:prstGeom prst="rect">
            <a:avLst/>
          </a:prstGeom>
          <a:noFill/>
          <a:ln w="9525">
            <a:noFill/>
            <a:miter lim="800000"/>
            <a:headEnd/>
            <a:tailEnd/>
          </a:ln>
        </p:spPr>
        <p:txBody>
          <a:bodyPr>
            <a:spAutoFit/>
          </a:bodyPr>
          <a:lstStyle/>
          <a:p>
            <a:pPr fontAlgn="base">
              <a:spcBef>
                <a:spcPct val="50000"/>
              </a:spcBef>
              <a:spcAft>
                <a:spcPct val="0"/>
              </a:spcAft>
            </a:pPr>
            <a:endParaRPr lang="en-US">
              <a:solidFill>
                <a:srgbClr val="000000"/>
              </a:solidFill>
            </a:endParaRPr>
          </a:p>
        </p:txBody>
      </p:sp>
      <p:sp>
        <p:nvSpPr>
          <p:cNvPr id="6155" name="Text Box 12"/>
          <p:cNvSpPr txBox="1">
            <a:spLocks noChangeArrowheads="1"/>
          </p:cNvSpPr>
          <p:nvPr/>
        </p:nvSpPr>
        <p:spPr bwMode="auto">
          <a:xfrm>
            <a:off x="0" y="6461125"/>
            <a:ext cx="91440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a:solidFill>
                  <a:srgbClr val="000000"/>
                </a:solidFill>
              </a:rPr>
              <a:t>Note</a:t>
            </a:r>
            <a:r>
              <a:rPr lang="en-US" sz="1200" dirty="0">
                <a:solidFill>
                  <a:srgbClr val="000000"/>
                </a:solidFill>
              </a:rPr>
              <a:t>: Empirical distributions smoothed using a normal kernel with bandwidth parameter of </a:t>
            </a:r>
            <a:r>
              <a:rPr lang="en-US" sz="1200" dirty="0" smtClean="0">
                <a:solidFill>
                  <a:srgbClr val="000000"/>
                </a:solidFill>
              </a:rPr>
              <a:t> 0.2404 </a:t>
            </a:r>
            <a:r>
              <a:rPr lang="en-US" sz="1200" dirty="0">
                <a:solidFill>
                  <a:srgbClr val="000000"/>
                </a:solidFill>
              </a:rPr>
              <a:t>for renters and </a:t>
            </a:r>
            <a:r>
              <a:rPr lang="en-US" sz="1200" dirty="0" smtClean="0">
                <a:solidFill>
                  <a:srgbClr val="000000"/>
                </a:solidFill>
              </a:rPr>
              <a:t>0.1482 </a:t>
            </a:r>
            <a:r>
              <a:rPr lang="en-US" sz="1200" dirty="0">
                <a:solidFill>
                  <a:srgbClr val="000000"/>
                </a:solidFill>
              </a:rPr>
              <a:t>for owners.</a:t>
            </a:r>
          </a:p>
        </p:txBody>
      </p:sp>
      <p:sp>
        <p:nvSpPr>
          <p:cNvPr id="6169" name="Text Box 27"/>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Chart </a:t>
            </a:r>
            <a:r>
              <a:rPr lang="en-US" sz="1400" b="1" dirty="0" smtClean="0">
                <a:solidFill>
                  <a:srgbClr val="000000"/>
                </a:solidFill>
              </a:rPr>
              <a:t>6</a:t>
            </a:r>
            <a:endParaRPr lang="en-US" sz="1400" b="1" dirty="0">
              <a:solidFill>
                <a:srgbClr val="000000"/>
              </a:solidFill>
            </a:endParaRPr>
          </a:p>
        </p:txBody>
      </p:sp>
      <p:graphicFrame>
        <p:nvGraphicFramePr>
          <p:cNvPr id="4" name="Chart 3"/>
          <p:cNvGraphicFramePr/>
          <p:nvPr>
            <p:extLst>
              <p:ext uri="{D42A27DB-BD31-4B8C-83A1-F6EECF244321}">
                <p14:modId xmlns:p14="http://schemas.microsoft.com/office/powerpoint/2010/main" val="3590361201"/>
              </p:ext>
            </p:extLst>
          </p:nvPr>
        </p:nvGraphicFramePr>
        <p:xfrm>
          <a:off x="42930" y="1233152"/>
          <a:ext cx="9067800" cy="23764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1366007444"/>
              </p:ext>
            </p:extLst>
          </p:nvPr>
        </p:nvGraphicFramePr>
        <p:xfrm>
          <a:off x="21465" y="3733800"/>
          <a:ext cx="9067800" cy="2376488"/>
        </p:xfrm>
        <a:graphic>
          <a:graphicData uri="http://schemas.openxmlformats.org/drawingml/2006/chart">
            <c:chart xmlns:c="http://schemas.openxmlformats.org/drawingml/2006/chart" xmlns:r="http://schemas.openxmlformats.org/officeDocument/2006/relationships" r:id="rId4"/>
          </a:graphicData>
        </a:graphic>
      </p:graphicFrame>
      <p:sp>
        <p:nvSpPr>
          <p:cNvPr id="12" name="Text Box 9"/>
          <p:cNvSpPr txBox="1">
            <a:spLocks noChangeArrowheads="1"/>
          </p:cNvSpPr>
          <p:nvPr/>
        </p:nvSpPr>
        <p:spPr bwMode="auto">
          <a:xfrm>
            <a:off x="6019800" y="3839201"/>
            <a:ext cx="2819400" cy="336550"/>
          </a:xfrm>
          <a:prstGeom prst="rect">
            <a:avLst/>
          </a:prstGeom>
          <a:noFill/>
          <a:ln w="9525">
            <a:noFill/>
            <a:miter lim="800000"/>
            <a:headEnd/>
            <a:tailEnd/>
          </a:ln>
        </p:spPr>
        <p:txBody>
          <a:bodyPr>
            <a:spAutoFit/>
          </a:bodyPr>
          <a:lstStyle/>
          <a:p>
            <a:pPr fontAlgn="base">
              <a:spcBef>
                <a:spcPct val="50000"/>
              </a:spcBef>
              <a:spcAft>
                <a:spcPct val="0"/>
              </a:spcAft>
            </a:pPr>
            <a:r>
              <a:rPr lang="en-US" sz="1600" b="1" u="sng" dirty="0">
                <a:solidFill>
                  <a:srgbClr val="000000"/>
                </a:solidFill>
              </a:rPr>
              <a:t>Owner-Occupied Units</a:t>
            </a:r>
          </a:p>
        </p:txBody>
      </p:sp>
      <p:sp>
        <p:nvSpPr>
          <p:cNvPr id="13" name="Line 13"/>
          <p:cNvSpPr>
            <a:spLocks noChangeShapeType="1"/>
          </p:cNvSpPr>
          <p:nvPr/>
        </p:nvSpPr>
        <p:spPr bwMode="auto">
          <a:xfrm>
            <a:off x="2476500" y="1358721"/>
            <a:ext cx="0" cy="1874520"/>
          </a:xfrm>
          <a:prstGeom prst="line">
            <a:avLst/>
          </a:prstGeom>
          <a:noFill/>
          <a:ln w="9525">
            <a:solidFill>
              <a:schemeClr val="tx1"/>
            </a:solidFill>
            <a:round/>
            <a:headEnd/>
            <a:tailEnd/>
          </a:ln>
        </p:spPr>
        <p:txBody>
          <a:bodyPr/>
          <a:lstStyle/>
          <a:p>
            <a:pPr fontAlgn="base">
              <a:spcBef>
                <a:spcPct val="0"/>
              </a:spcBef>
              <a:spcAft>
                <a:spcPct val="0"/>
              </a:spcAft>
            </a:pPr>
            <a:endParaRPr lang="en-US">
              <a:solidFill>
                <a:srgbClr val="000000"/>
              </a:solidFill>
            </a:endParaRPr>
          </a:p>
        </p:txBody>
      </p:sp>
      <p:sp>
        <p:nvSpPr>
          <p:cNvPr id="14" name="Line 14"/>
          <p:cNvSpPr>
            <a:spLocks noChangeShapeType="1"/>
          </p:cNvSpPr>
          <p:nvPr/>
        </p:nvSpPr>
        <p:spPr bwMode="auto">
          <a:xfrm flipH="1">
            <a:off x="2476499" y="1963985"/>
            <a:ext cx="1491773"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a:solidFill>
                <a:srgbClr val="000000"/>
              </a:solidFill>
            </a:endParaRPr>
          </a:p>
        </p:txBody>
      </p:sp>
      <p:sp>
        <p:nvSpPr>
          <p:cNvPr id="15" name="Text Box 15"/>
          <p:cNvSpPr txBox="1">
            <a:spLocks noChangeArrowheads="1"/>
          </p:cNvSpPr>
          <p:nvPr/>
        </p:nvSpPr>
        <p:spPr bwMode="auto">
          <a:xfrm>
            <a:off x="3657600" y="1825485"/>
            <a:ext cx="2517497" cy="30777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1400" dirty="0" smtClean="0">
                <a:solidFill>
                  <a:srgbClr val="000000"/>
                </a:solidFill>
              </a:rPr>
              <a:t>Weighted Mean: 2.15</a:t>
            </a:r>
            <a:endParaRPr lang="en-US" sz="1400" dirty="0">
              <a:solidFill>
                <a:srgbClr val="000000"/>
              </a:solidFill>
            </a:endParaRPr>
          </a:p>
        </p:txBody>
      </p:sp>
      <p:sp>
        <p:nvSpPr>
          <p:cNvPr id="16" name="Line 13"/>
          <p:cNvSpPr>
            <a:spLocks noChangeShapeType="1"/>
          </p:cNvSpPr>
          <p:nvPr/>
        </p:nvSpPr>
        <p:spPr bwMode="auto">
          <a:xfrm>
            <a:off x="2656140" y="1358721"/>
            <a:ext cx="0" cy="1874520"/>
          </a:xfrm>
          <a:prstGeom prst="line">
            <a:avLst/>
          </a:prstGeom>
          <a:noFill/>
          <a:ln w="9525">
            <a:solidFill>
              <a:schemeClr val="tx1"/>
            </a:solidFill>
            <a:round/>
            <a:headEnd/>
            <a:tailEnd/>
          </a:ln>
        </p:spPr>
        <p:txBody>
          <a:bodyPr/>
          <a:lstStyle/>
          <a:p>
            <a:pPr fontAlgn="base">
              <a:spcBef>
                <a:spcPct val="0"/>
              </a:spcBef>
              <a:spcAft>
                <a:spcPct val="0"/>
              </a:spcAft>
            </a:pPr>
            <a:endParaRPr lang="en-US">
              <a:solidFill>
                <a:srgbClr val="000000"/>
              </a:solidFill>
            </a:endParaRPr>
          </a:p>
        </p:txBody>
      </p:sp>
      <p:sp>
        <p:nvSpPr>
          <p:cNvPr id="17" name="Line 14"/>
          <p:cNvSpPr>
            <a:spLocks noChangeShapeType="1"/>
          </p:cNvSpPr>
          <p:nvPr/>
        </p:nvSpPr>
        <p:spPr bwMode="auto">
          <a:xfrm flipH="1">
            <a:off x="2666999" y="2195899"/>
            <a:ext cx="1301273" cy="1"/>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a:solidFill>
                <a:srgbClr val="000000"/>
              </a:solidFill>
            </a:endParaRPr>
          </a:p>
        </p:txBody>
      </p:sp>
      <p:sp>
        <p:nvSpPr>
          <p:cNvPr id="18" name="Text Box 15"/>
          <p:cNvSpPr txBox="1">
            <a:spLocks noChangeArrowheads="1"/>
          </p:cNvSpPr>
          <p:nvPr/>
        </p:nvSpPr>
        <p:spPr bwMode="auto">
          <a:xfrm>
            <a:off x="3261898" y="2057400"/>
            <a:ext cx="2517497" cy="30777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1400" dirty="0" smtClean="0">
                <a:solidFill>
                  <a:srgbClr val="000000"/>
                </a:solidFill>
              </a:rPr>
              <a:t>Mean: 2.65</a:t>
            </a:r>
            <a:endParaRPr lang="en-US" sz="1400" dirty="0">
              <a:solidFill>
                <a:srgbClr val="000000"/>
              </a:solidFill>
            </a:endParaRPr>
          </a:p>
        </p:txBody>
      </p:sp>
      <p:sp>
        <p:nvSpPr>
          <p:cNvPr id="19" name="Line 13"/>
          <p:cNvSpPr>
            <a:spLocks noChangeShapeType="1"/>
          </p:cNvSpPr>
          <p:nvPr/>
        </p:nvSpPr>
        <p:spPr bwMode="auto">
          <a:xfrm>
            <a:off x="2650446" y="3863698"/>
            <a:ext cx="0" cy="1874520"/>
          </a:xfrm>
          <a:prstGeom prst="line">
            <a:avLst/>
          </a:prstGeom>
          <a:noFill/>
          <a:ln w="9525">
            <a:solidFill>
              <a:schemeClr val="tx1"/>
            </a:solidFill>
            <a:round/>
            <a:headEnd/>
            <a:tailEnd/>
          </a:ln>
        </p:spPr>
        <p:txBody>
          <a:bodyPr/>
          <a:lstStyle/>
          <a:p>
            <a:pPr fontAlgn="base">
              <a:spcBef>
                <a:spcPct val="0"/>
              </a:spcBef>
              <a:spcAft>
                <a:spcPct val="0"/>
              </a:spcAft>
            </a:pPr>
            <a:endParaRPr lang="en-US">
              <a:solidFill>
                <a:srgbClr val="000000"/>
              </a:solidFill>
            </a:endParaRPr>
          </a:p>
        </p:txBody>
      </p:sp>
      <p:sp>
        <p:nvSpPr>
          <p:cNvPr id="20" name="Line 14"/>
          <p:cNvSpPr>
            <a:spLocks noChangeShapeType="1"/>
          </p:cNvSpPr>
          <p:nvPr/>
        </p:nvSpPr>
        <p:spPr bwMode="auto">
          <a:xfrm flipH="1">
            <a:off x="2889622" y="4445744"/>
            <a:ext cx="1078650"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a:solidFill>
                <a:srgbClr val="000000"/>
              </a:solidFill>
            </a:endParaRPr>
          </a:p>
        </p:txBody>
      </p:sp>
      <p:sp>
        <p:nvSpPr>
          <p:cNvPr id="21" name="Text Box 15"/>
          <p:cNvSpPr txBox="1">
            <a:spLocks noChangeArrowheads="1"/>
          </p:cNvSpPr>
          <p:nvPr/>
        </p:nvSpPr>
        <p:spPr bwMode="auto">
          <a:xfrm>
            <a:off x="3620786" y="4307244"/>
            <a:ext cx="2517497" cy="30777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1400" dirty="0" smtClean="0">
                <a:solidFill>
                  <a:srgbClr val="000000"/>
                </a:solidFill>
              </a:rPr>
              <a:t>Weighted Mean: 3.35</a:t>
            </a:r>
            <a:endParaRPr lang="en-US" sz="1400" dirty="0">
              <a:solidFill>
                <a:srgbClr val="000000"/>
              </a:solidFill>
            </a:endParaRPr>
          </a:p>
        </p:txBody>
      </p:sp>
      <p:sp>
        <p:nvSpPr>
          <p:cNvPr id="22" name="Line 13"/>
          <p:cNvSpPr>
            <a:spLocks noChangeShapeType="1"/>
          </p:cNvSpPr>
          <p:nvPr/>
        </p:nvSpPr>
        <p:spPr bwMode="auto">
          <a:xfrm>
            <a:off x="2889623" y="3863698"/>
            <a:ext cx="0" cy="1874520"/>
          </a:xfrm>
          <a:prstGeom prst="line">
            <a:avLst/>
          </a:prstGeom>
          <a:noFill/>
          <a:ln w="9525">
            <a:solidFill>
              <a:schemeClr val="tx1"/>
            </a:solidFill>
            <a:round/>
            <a:headEnd/>
            <a:tailEnd/>
          </a:ln>
        </p:spPr>
        <p:txBody>
          <a:bodyPr/>
          <a:lstStyle/>
          <a:p>
            <a:pPr fontAlgn="base">
              <a:spcBef>
                <a:spcPct val="0"/>
              </a:spcBef>
              <a:spcAft>
                <a:spcPct val="0"/>
              </a:spcAft>
            </a:pPr>
            <a:endParaRPr lang="en-US">
              <a:solidFill>
                <a:srgbClr val="000000"/>
              </a:solidFill>
            </a:endParaRPr>
          </a:p>
        </p:txBody>
      </p:sp>
      <p:sp>
        <p:nvSpPr>
          <p:cNvPr id="23" name="Line 14"/>
          <p:cNvSpPr>
            <a:spLocks noChangeShapeType="1"/>
          </p:cNvSpPr>
          <p:nvPr/>
        </p:nvSpPr>
        <p:spPr bwMode="auto">
          <a:xfrm flipH="1" flipV="1">
            <a:off x="2667000" y="4693047"/>
            <a:ext cx="1301272" cy="0"/>
          </a:xfrm>
          <a:prstGeom prst="line">
            <a:avLst/>
          </a:prstGeom>
          <a:noFill/>
          <a:ln w="9525">
            <a:solidFill>
              <a:schemeClr val="tx1"/>
            </a:solidFill>
            <a:round/>
            <a:headEnd/>
            <a:tailEnd type="triangle" w="med" len="med"/>
          </a:ln>
        </p:spPr>
        <p:txBody>
          <a:bodyPr/>
          <a:lstStyle/>
          <a:p>
            <a:pPr fontAlgn="base">
              <a:spcBef>
                <a:spcPct val="0"/>
              </a:spcBef>
              <a:spcAft>
                <a:spcPct val="0"/>
              </a:spcAft>
            </a:pPr>
            <a:endParaRPr lang="en-US">
              <a:solidFill>
                <a:srgbClr val="000000"/>
              </a:solidFill>
            </a:endParaRPr>
          </a:p>
        </p:txBody>
      </p:sp>
      <p:sp>
        <p:nvSpPr>
          <p:cNvPr id="24" name="Text Box 15"/>
          <p:cNvSpPr txBox="1">
            <a:spLocks noChangeArrowheads="1"/>
          </p:cNvSpPr>
          <p:nvPr/>
        </p:nvSpPr>
        <p:spPr bwMode="auto">
          <a:xfrm>
            <a:off x="3250842" y="4539159"/>
            <a:ext cx="2517497" cy="30777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1400" dirty="0" smtClean="0">
                <a:solidFill>
                  <a:srgbClr val="000000"/>
                </a:solidFill>
              </a:rPr>
              <a:t>Mean: 2.70</a:t>
            </a:r>
            <a:endParaRPr lang="en-US" sz="1400" dirty="0">
              <a:solidFill>
                <a:srgbClr val="000000"/>
              </a:solidFill>
            </a:endParaRPr>
          </a:p>
        </p:txBody>
      </p:sp>
      <p:cxnSp>
        <p:nvCxnSpPr>
          <p:cNvPr id="3" name="Straight Connector 2"/>
          <p:cNvCxnSpPr/>
          <p:nvPr/>
        </p:nvCxnSpPr>
        <p:spPr>
          <a:xfrm>
            <a:off x="5958840" y="2365177"/>
            <a:ext cx="28986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014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Text Box 4"/>
          <p:cNvSpPr txBox="1">
            <a:spLocks noChangeArrowheads="1"/>
          </p:cNvSpPr>
          <p:nvPr/>
        </p:nvSpPr>
        <p:spPr bwMode="auto">
          <a:xfrm>
            <a:off x="2667000" y="6006817"/>
            <a:ext cx="4114800" cy="366712"/>
          </a:xfrm>
          <a:prstGeom prst="rect">
            <a:avLst/>
          </a:prstGeom>
          <a:noFill/>
          <a:ln w="9525">
            <a:noFill/>
            <a:miter lim="800000"/>
            <a:headEnd/>
            <a:tailEnd/>
          </a:ln>
        </p:spPr>
        <p:txBody>
          <a:bodyPr>
            <a:spAutoFit/>
          </a:bodyPr>
          <a:lstStyle/>
          <a:p>
            <a:pPr algn="ctr" fontAlgn="base">
              <a:spcBef>
                <a:spcPct val="50000"/>
              </a:spcBef>
              <a:spcAft>
                <a:spcPct val="0"/>
              </a:spcAft>
            </a:pPr>
            <a:r>
              <a:rPr lang="en-US" dirty="0" smtClean="0">
                <a:solidFill>
                  <a:srgbClr val="000000"/>
                </a:solidFill>
              </a:rPr>
              <a:t>Annualized Rental Growth</a:t>
            </a:r>
            <a:endParaRPr lang="en-US" dirty="0">
              <a:solidFill>
                <a:srgbClr val="000000"/>
              </a:solidFill>
            </a:endParaRPr>
          </a:p>
        </p:txBody>
      </p:sp>
      <p:sp>
        <p:nvSpPr>
          <p:cNvPr id="6150" name="Text Box 5"/>
          <p:cNvSpPr txBox="1">
            <a:spLocks noChangeArrowheads="1"/>
          </p:cNvSpPr>
          <p:nvPr/>
        </p:nvSpPr>
        <p:spPr bwMode="auto">
          <a:xfrm>
            <a:off x="31124" y="849323"/>
            <a:ext cx="1219200" cy="304800"/>
          </a:xfrm>
          <a:prstGeom prst="rect">
            <a:avLst/>
          </a:prstGeom>
          <a:noFill/>
          <a:ln w="9525">
            <a:noFill/>
            <a:miter lim="800000"/>
            <a:headEnd/>
            <a:tailEnd/>
          </a:ln>
        </p:spPr>
        <p:txBody>
          <a:bodyPr>
            <a:spAutoFit/>
          </a:bodyPr>
          <a:lstStyle/>
          <a:p>
            <a:pPr fontAlgn="base">
              <a:spcBef>
                <a:spcPct val="50000"/>
              </a:spcBef>
              <a:spcAft>
                <a:spcPct val="0"/>
              </a:spcAft>
            </a:pPr>
            <a:r>
              <a:rPr lang="en-US" sz="1400" dirty="0">
                <a:solidFill>
                  <a:srgbClr val="000000"/>
                </a:solidFill>
              </a:rPr>
              <a:t>Density</a:t>
            </a:r>
          </a:p>
        </p:txBody>
      </p:sp>
      <p:sp>
        <p:nvSpPr>
          <p:cNvPr id="6153" name="Text Box 10"/>
          <p:cNvSpPr txBox="1">
            <a:spLocks noChangeArrowheads="1"/>
          </p:cNvSpPr>
          <p:nvPr/>
        </p:nvSpPr>
        <p:spPr bwMode="auto">
          <a:xfrm>
            <a:off x="0" y="6629400"/>
            <a:ext cx="42672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a:solidFill>
                  <a:srgbClr val="000000"/>
                </a:solidFill>
              </a:rPr>
              <a:t>Source</a:t>
            </a:r>
            <a:r>
              <a:rPr lang="en-US" sz="1200" dirty="0">
                <a:solidFill>
                  <a:srgbClr val="000000"/>
                </a:solidFill>
              </a:rPr>
              <a:t>: American Housing </a:t>
            </a:r>
            <a:r>
              <a:rPr lang="en-US" sz="1200" dirty="0" smtClean="0">
                <a:solidFill>
                  <a:srgbClr val="000000"/>
                </a:solidFill>
              </a:rPr>
              <a:t>Survey</a:t>
            </a:r>
            <a:endParaRPr lang="en-US" sz="1200" dirty="0">
              <a:solidFill>
                <a:srgbClr val="000000"/>
              </a:solidFill>
            </a:endParaRPr>
          </a:p>
        </p:txBody>
      </p:sp>
      <p:sp>
        <p:nvSpPr>
          <p:cNvPr id="6154" name="Text Box 11"/>
          <p:cNvSpPr txBox="1">
            <a:spLocks noChangeArrowheads="1"/>
          </p:cNvSpPr>
          <p:nvPr/>
        </p:nvSpPr>
        <p:spPr bwMode="auto">
          <a:xfrm>
            <a:off x="3352800" y="6553200"/>
            <a:ext cx="5791200" cy="366713"/>
          </a:xfrm>
          <a:prstGeom prst="rect">
            <a:avLst/>
          </a:prstGeom>
          <a:noFill/>
          <a:ln w="9525">
            <a:noFill/>
            <a:miter lim="800000"/>
            <a:headEnd/>
            <a:tailEnd/>
          </a:ln>
        </p:spPr>
        <p:txBody>
          <a:bodyPr>
            <a:spAutoFit/>
          </a:bodyPr>
          <a:lstStyle/>
          <a:p>
            <a:pPr fontAlgn="base">
              <a:spcBef>
                <a:spcPct val="50000"/>
              </a:spcBef>
              <a:spcAft>
                <a:spcPct val="0"/>
              </a:spcAft>
            </a:pPr>
            <a:endParaRPr lang="en-US">
              <a:solidFill>
                <a:srgbClr val="000000"/>
              </a:solidFill>
            </a:endParaRPr>
          </a:p>
        </p:txBody>
      </p:sp>
      <p:sp>
        <p:nvSpPr>
          <p:cNvPr id="6155" name="Text Box 12"/>
          <p:cNvSpPr txBox="1">
            <a:spLocks noChangeArrowheads="1"/>
          </p:cNvSpPr>
          <p:nvPr/>
        </p:nvSpPr>
        <p:spPr bwMode="auto">
          <a:xfrm>
            <a:off x="0" y="6259766"/>
            <a:ext cx="9144000" cy="461665"/>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a:solidFill>
                  <a:srgbClr val="000000"/>
                </a:solidFill>
              </a:rPr>
              <a:t>Note</a:t>
            </a:r>
            <a:r>
              <a:rPr lang="en-US" sz="1200" dirty="0">
                <a:solidFill>
                  <a:srgbClr val="000000"/>
                </a:solidFill>
              </a:rPr>
              <a:t>: Empirical distributions smoothed using a normal kernel with bandwidth parameter of </a:t>
            </a:r>
            <a:r>
              <a:rPr lang="en-US" sz="1200" dirty="0" smtClean="0">
                <a:solidFill>
                  <a:srgbClr val="000000"/>
                </a:solidFill>
              </a:rPr>
              <a:t> 0.2404 </a:t>
            </a:r>
            <a:r>
              <a:rPr lang="en-US" sz="1200" dirty="0">
                <a:solidFill>
                  <a:srgbClr val="000000"/>
                </a:solidFill>
              </a:rPr>
              <a:t>for renters and </a:t>
            </a:r>
            <a:r>
              <a:rPr lang="en-US" sz="1200" dirty="0" smtClean="0">
                <a:solidFill>
                  <a:srgbClr val="000000"/>
                </a:solidFill>
              </a:rPr>
              <a:t>0.1482 </a:t>
            </a:r>
            <a:r>
              <a:rPr lang="en-US" sz="1200" dirty="0">
                <a:solidFill>
                  <a:srgbClr val="000000"/>
                </a:solidFill>
              </a:rPr>
              <a:t>for owners</a:t>
            </a:r>
            <a:r>
              <a:rPr lang="en-US" sz="1200" dirty="0" smtClean="0">
                <a:solidFill>
                  <a:srgbClr val="000000"/>
                </a:solidFill>
              </a:rPr>
              <a:t>. Expenditure-weighted results reported.</a:t>
            </a:r>
            <a:endParaRPr lang="en-US" sz="1200" dirty="0">
              <a:solidFill>
                <a:srgbClr val="000000"/>
              </a:solidFill>
            </a:endParaRPr>
          </a:p>
        </p:txBody>
      </p:sp>
      <p:sp>
        <p:nvSpPr>
          <p:cNvPr id="6169" name="Text Box 27"/>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Chart </a:t>
            </a:r>
            <a:r>
              <a:rPr lang="en-US" sz="1400" b="1" dirty="0" smtClean="0">
                <a:solidFill>
                  <a:srgbClr val="000000"/>
                </a:solidFill>
              </a:rPr>
              <a:t>7</a:t>
            </a:r>
            <a:endParaRPr lang="en-US" sz="1400" b="1" dirty="0">
              <a:solidFill>
                <a:srgbClr val="000000"/>
              </a:solidFill>
            </a:endParaRPr>
          </a:p>
        </p:txBody>
      </p:sp>
      <p:graphicFrame>
        <p:nvGraphicFramePr>
          <p:cNvPr id="4" name="Chart 3"/>
          <p:cNvGraphicFramePr/>
          <p:nvPr>
            <p:extLst>
              <p:ext uri="{D42A27DB-BD31-4B8C-83A1-F6EECF244321}">
                <p14:modId xmlns:p14="http://schemas.microsoft.com/office/powerpoint/2010/main" val="268172120"/>
              </p:ext>
            </p:extLst>
          </p:nvPr>
        </p:nvGraphicFramePr>
        <p:xfrm>
          <a:off x="42930" y="1233152"/>
          <a:ext cx="9067800" cy="2376488"/>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 Box 9"/>
          <p:cNvSpPr txBox="1">
            <a:spLocks noChangeArrowheads="1"/>
          </p:cNvSpPr>
          <p:nvPr/>
        </p:nvSpPr>
        <p:spPr bwMode="auto">
          <a:xfrm>
            <a:off x="6019800" y="3839201"/>
            <a:ext cx="2819400" cy="336550"/>
          </a:xfrm>
          <a:prstGeom prst="rect">
            <a:avLst/>
          </a:prstGeom>
          <a:noFill/>
          <a:ln w="9525">
            <a:noFill/>
            <a:miter lim="800000"/>
            <a:headEnd/>
            <a:tailEnd/>
          </a:ln>
        </p:spPr>
        <p:txBody>
          <a:bodyPr>
            <a:spAutoFit/>
          </a:bodyPr>
          <a:lstStyle/>
          <a:p>
            <a:pPr fontAlgn="base">
              <a:spcBef>
                <a:spcPct val="50000"/>
              </a:spcBef>
              <a:spcAft>
                <a:spcPct val="0"/>
              </a:spcAft>
            </a:pPr>
            <a:r>
              <a:rPr lang="en-US" sz="1600" b="1" u="sng" dirty="0">
                <a:solidFill>
                  <a:srgbClr val="000000"/>
                </a:solidFill>
              </a:rPr>
              <a:t>Owner-Occupied Units</a:t>
            </a:r>
          </a:p>
        </p:txBody>
      </p:sp>
      <p:cxnSp>
        <p:nvCxnSpPr>
          <p:cNvPr id="3" name="Straight Connector 2"/>
          <p:cNvCxnSpPr/>
          <p:nvPr/>
        </p:nvCxnSpPr>
        <p:spPr>
          <a:xfrm>
            <a:off x="5980176" y="3048000"/>
            <a:ext cx="28986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 Box 3"/>
          <p:cNvSpPr txBox="1">
            <a:spLocks noChangeArrowheads="1"/>
          </p:cNvSpPr>
          <p:nvPr/>
        </p:nvSpPr>
        <p:spPr bwMode="auto">
          <a:xfrm>
            <a:off x="0" y="328613"/>
            <a:ext cx="9144000" cy="954107"/>
          </a:xfrm>
          <a:prstGeom prst="rect">
            <a:avLst/>
          </a:prstGeom>
          <a:noFill/>
          <a:ln w="9525">
            <a:noFill/>
            <a:miter lim="800000"/>
            <a:headEnd/>
            <a:tailEnd/>
          </a:ln>
        </p:spPr>
        <p:txBody>
          <a:bodyPr>
            <a:spAutoFit/>
          </a:bodyPr>
          <a:lstStyle/>
          <a:p>
            <a:pPr algn="ctr" fontAlgn="base">
              <a:spcBef>
                <a:spcPct val="50000"/>
              </a:spcBef>
              <a:spcAft>
                <a:spcPct val="0"/>
              </a:spcAft>
            </a:pPr>
            <a:r>
              <a:rPr lang="en-US" sz="2800" dirty="0">
                <a:solidFill>
                  <a:srgbClr val="000000"/>
                </a:solidFill>
              </a:rPr>
              <a:t>Distribution of </a:t>
            </a:r>
            <a:r>
              <a:rPr lang="en-US" sz="2800" dirty="0" smtClean="0">
                <a:solidFill>
                  <a:srgbClr val="000000"/>
                </a:solidFill>
              </a:rPr>
              <a:t>Predicted Housing-Cost Inflation by Housing-Cost Quintile: 2009-11</a:t>
            </a:r>
            <a:endParaRPr lang="en-US" sz="2800" dirty="0">
              <a:solidFill>
                <a:srgbClr val="000000"/>
              </a:solidFill>
            </a:endParaRPr>
          </a:p>
        </p:txBody>
      </p:sp>
      <p:graphicFrame>
        <p:nvGraphicFramePr>
          <p:cNvPr id="26" name="Chart 25"/>
          <p:cNvGraphicFramePr/>
          <p:nvPr>
            <p:extLst>
              <p:ext uri="{D42A27DB-BD31-4B8C-83A1-F6EECF244321}">
                <p14:modId xmlns:p14="http://schemas.microsoft.com/office/powerpoint/2010/main" val="3637789463"/>
              </p:ext>
            </p:extLst>
          </p:nvPr>
        </p:nvGraphicFramePr>
        <p:xfrm>
          <a:off x="31124" y="3733800"/>
          <a:ext cx="9067800" cy="23764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17893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5"/>
          <p:cNvSpPr>
            <a:spLocks noGrp="1" noChangeArrowheads="1"/>
          </p:cNvSpPr>
          <p:nvPr>
            <p:ph type="title"/>
          </p:nvPr>
        </p:nvSpPr>
        <p:spPr>
          <a:xfrm>
            <a:off x="0" y="186113"/>
            <a:ext cx="9144000" cy="575886"/>
          </a:xfrm>
          <a:noFill/>
        </p:spPr>
        <p:txBody>
          <a:bodyPr/>
          <a:lstStyle/>
          <a:p>
            <a:pPr eaLnBrk="1" hangingPunct="1"/>
            <a:r>
              <a:rPr lang="en-US" sz="2800" dirty="0" smtClean="0"/>
              <a:t>Housing Cost and Utilities by Housing-Cost Quintile</a:t>
            </a:r>
          </a:p>
        </p:txBody>
      </p:sp>
      <p:sp>
        <p:nvSpPr>
          <p:cNvPr id="14340" name="Text Box 18"/>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Table </a:t>
            </a:r>
            <a:r>
              <a:rPr lang="en-US" sz="1400" b="1" dirty="0" smtClean="0">
                <a:solidFill>
                  <a:srgbClr val="000000"/>
                </a:solidFill>
              </a:rPr>
              <a:t>6</a:t>
            </a:r>
            <a:endParaRPr lang="en-US" sz="1400" b="1" dirty="0">
              <a:solidFill>
                <a:srgbClr val="000000"/>
              </a:solidFill>
            </a:endParaRPr>
          </a:p>
        </p:txBody>
      </p:sp>
      <p:sp>
        <p:nvSpPr>
          <p:cNvPr id="7" name="Text Box 3"/>
          <p:cNvSpPr txBox="1">
            <a:spLocks noChangeArrowheads="1"/>
          </p:cNvSpPr>
          <p:nvPr/>
        </p:nvSpPr>
        <p:spPr bwMode="auto">
          <a:xfrm>
            <a:off x="12700" y="6253233"/>
            <a:ext cx="9131300" cy="646331"/>
          </a:xfrm>
          <a:prstGeom prst="rect">
            <a:avLst/>
          </a:prstGeom>
          <a:noFill/>
          <a:ln w="9525">
            <a:noFill/>
            <a:miter lim="800000"/>
            <a:headEnd/>
            <a:tailEnd/>
          </a:ln>
        </p:spPr>
        <p:txBody>
          <a:bodyPr>
            <a:spAutoFit/>
          </a:bodyPr>
          <a:lstStyle/>
          <a:p>
            <a:pPr fontAlgn="base">
              <a:spcBef>
                <a:spcPct val="0"/>
              </a:spcBef>
              <a:spcAft>
                <a:spcPct val="0"/>
              </a:spcAft>
            </a:pPr>
            <a:r>
              <a:rPr lang="en-US" sz="1200" b="1" dirty="0">
                <a:solidFill>
                  <a:srgbClr val="000000"/>
                </a:solidFill>
              </a:rPr>
              <a:t>Note</a:t>
            </a:r>
            <a:r>
              <a:rPr lang="en-US" sz="1200" dirty="0">
                <a:solidFill>
                  <a:srgbClr val="000000"/>
                </a:solidFill>
              </a:rPr>
              <a:t>: Quintiles </a:t>
            </a:r>
            <a:r>
              <a:rPr lang="en-US" sz="1200" dirty="0" smtClean="0">
                <a:solidFill>
                  <a:srgbClr val="000000"/>
                </a:solidFill>
              </a:rPr>
              <a:t>are derived from the trimmed renters data set. Housing costs include monthly rent and utilities</a:t>
            </a:r>
            <a:r>
              <a:rPr lang="en-US" sz="1200" dirty="0">
                <a:solidFill>
                  <a:srgbClr val="000000"/>
                </a:solidFill>
              </a:rPr>
              <a:t>, where </a:t>
            </a:r>
            <a:r>
              <a:rPr lang="en-US" sz="1200" dirty="0" smtClean="0">
                <a:solidFill>
                  <a:srgbClr val="000000"/>
                </a:solidFill>
              </a:rPr>
              <a:t>utilities </a:t>
            </a:r>
            <a:r>
              <a:rPr lang="en-US" sz="1200" dirty="0">
                <a:solidFill>
                  <a:srgbClr val="000000"/>
                </a:solidFill>
              </a:rPr>
              <a:t>include average payments for </a:t>
            </a:r>
            <a:r>
              <a:rPr lang="en-US" sz="1200" dirty="0" smtClean="0">
                <a:solidFill>
                  <a:srgbClr val="000000"/>
                </a:solidFill>
              </a:rPr>
              <a:t>electricity</a:t>
            </a:r>
            <a:r>
              <a:rPr lang="en-US" sz="1200" dirty="0">
                <a:solidFill>
                  <a:srgbClr val="000000"/>
                </a:solidFill>
              </a:rPr>
              <a:t>, gas, fuel </a:t>
            </a:r>
            <a:r>
              <a:rPr lang="en-US" sz="1200" dirty="0" smtClean="0">
                <a:solidFill>
                  <a:srgbClr val="000000"/>
                </a:solidFill>
              </a:rPr>
              <a:t>oil, </a:t>
            </a:r>
            <a:r>
              <a:rPr lang="en-US" sz="1200" dirty="0">
                <a:solidFill>
                  <a:srgbClr val="000000"/>
                </a:solidFill>
              </a:rPr>
              <a:t>and other fuels, water and sewage, </a:t>
            </a:r>
            <a:r>
              <a:rPr lang="en-US" sz="1200" dirty="0" smtClean="0">
                <a:solidFill>
                  <a:srgbClr val="000000"/>
                </a:solidFill>
              </a:rPr>
              <a:t>garbage </a:t>
            </a:r>
            <a:r>
              <a:rPr lang="en-US" sz="1200" dirty="0">
                <a:solidFill>
                  <a:srgbClr val="000000"/>
                </a:solidFill>
              </a:rPr>
              <a:t>and trash</a:t>
            </a:r>
            <a:r>
              <a:rPr lang="en-US" sz="1200" dirty="0" smtClean="0">
                <a:solidFill>
                  <a:srgbClr val="000000"/>
                </a:solidFill>
              </a:rPr>
              <a:t>.</a:t>
            </a:r>
          </a:p>
          <a:p>
            <a:pPr fontAlgn="base">
              <a:spcBef>
                <a:spcPct val="0"/>
              </a:spcBef>
              <a:spcAft>
                <a:spcPct val="0"/>
              </a:spcAft>
            </a:pPr>
            <a:r>
              <a:rPr lang="en-US" sz="1200" b="1" dirty="0" smtClean="0">
                <a:solidFill>
                  <a:srgbClr val="000000"/>
                </a:solidFill>
              </a:rPr>
              <a:t>Source</a:t>
            </a:r>
            <a:r>
              <a:rPr lang="en-US" sz="1200" dirty="0">
                <a:solidFill>
                  <a:srgbClr val="000000"/>
                </a:solidFill>
              </a:rPr>
              <a:t>: American Housing Survey</a:t>
            </a:r>
          </a:p>
        </p:txBody>
      </p:sp>
      <p:pic>
        <p:nvPicPr>
          <p:cNvPr id="163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9032" y="685800"/>
            <a:ext cx="6357256" cy="5568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892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15"/>
          <p:cNvSpPr>
            <a:spLocks noGrp="1" noChangeArrowheads="1"/>
          </p:cNvSpPr>
          <p:nvPr>
            <p:ph type="title"/>
          </p:nvPr>
        </p:nvSpPr>
        <p:spPr>
          <a:xfrm>
            <a:off x="0" y="186113"/>
            <a:ext cx="9144000" cy="575886"/>
          </a:xfrm>
          <a:noFill/>
        </p:spPr>
        <p:txBody>
          <a:bodyPr/>
          <a:lstStyle/>
          <a:p>
            <a:pPr eaLnBrk="1" hangingPunct="1"/>
            <a:r>
              <a:rPr lang="en-US" sz="2800" dirty="0" smtClean="0"/>
              <a:t>Utilities and Rent Inflation by Housing-Cost Quintile</a:t>
            </a:r>
          </a:p>
        </p:txBody>
      </p:sp>
      <p:sp>
        <p:nvSpPr>
          <p:cNvPr id="14340" name="Text Box 18"/>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Table </a:t>
            </a:r>
            <a:r>
              <a:rPr lang="en-US" sz="1400" b="1" dirty="0" smtClean="0">
                <a:solidFill>
                  <a:srgbClr val="000000"/>
                </a:solidFill>
              </a:rPr>
              <a:t>7</a:t>
            </a:r>
            <a:endParaRPr lang="en-US" sz="1400" b="1" dirty="0">
              <a:solidFill>
                <a:srgbClr val="000000"/>
              </a:solidFill>
            </a:endParaRPr>
          </a:p>
        </p:txBody>
      </p:sp>
      <p:sp>
        <p:nvSpPr>
          <p:cNvPr id="7" name="Text Box 3"/>
          <p:cNvSpPr txBox="1">
            <a:spLocks noChangeArrowheads="1"/>
          </p:cNvSpPr>
          <p:nvPr/>
        </p:nvSpPr>
        <p:spPr bwMode="auto">
          <a:xfrm>
            <a:off x="-21936" y="6258764"/>
            <a:ext cx="9131300" cy="646331"/>
          </a:xfrm>
          <a:prstGeom prst="rect">
            <a:avLst/>
          </a:prstGeom>
          <a:noFill/>
          <a:ln w="9525">
            <a:noFill/>
            <a:miter lim="800000"/>
            <a:headEnd/>
            <a:tailEnd/>
          </a:ln>
        </p:spPr>
        <p:txBody>
          <a:bodyPr>
            <a:spAutoFit/>
          </a:bodyPr>
          <a:lstStyle/>
          <a:p>
            <a:pPr fontAlgn="base">
              <a:spcBef>
                <a:spcPct val="0"/>
              </a:spcBef>
              <a:spcAft>
                <a:spcPct val="0"/>
              </a:spcAft>
            </a:pPr>
            <a:r>
              <a:rPr lang="en-US" sz="1200" b="1" dirty="0">
                <a:solidFill>
                  <a:srgbClr val="000000"/>
                </a:solidFill>
              </a:rPr>
              <a:t>Note</a:t>
            </a:r>
            <a:r>
              <a:rPr lang="en-US" sz="1200" dirty="0">
                <a:solidFill>
                  <a:srgbClr val="000000"/>
                </a:solidFill>
              </a:rPr>
              <a:t>: Quintiles </a:t>
            </a:r>
            <a:r>
              <a:rPr lang="en-US" sz="1200" dirty="0" smtClean="0">
                <a:solidFill>
                  <a:srgbClr val="000000"/>
                </a:solidFill>
              </a:rPr>
              <a:t>and percent changes are derived from the trimmed renters data set. Expenditure-weighted, annualized growth rates reported. Utilities include average payments for  electricity, gas, fuel oil, and other fuels, water and sewage, garbage and trash.</a:t>
            </a:r>
          </a:p>
          <a:p>
            <a:pPr fontAlgn="base">
              <a:spcBef>
                <a:spcPct val="0"/>
              </a:spcBef>
              <a:spcAft>
                <a:spcPct val="0"/>
              </a:spcAft>
            </a:pPr>
            <a:r>
              <a:rPr lang="en-US" sz="1200" b="1" dirty="0" smtClean="0">
                <a:solidFill>
                  <a:srgbClr val="000000"/>
                </a:solidFill>
              </a:rPr>
              <a:t>Source</a:t>
            </a:r>
            <a:r>
              <a:rPr lang="en-US" sz="1200" dirty="0">
                <a:solidFill>
                  <a:srgbClr val="000000"/>
                </a:solidFill>
              </a:rPr>
              <a:t>: American Housing Survey</a:t>
            </a:r>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7000" y="736601"/>
            <a:ext cx="6473427" cy="5522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05387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3"/>
          <p:cNvGraphicFramePr>
            <a:graphicFrameLocks/>
          </p:cNvGraphicFramePr>
          <p:nvPr>
            <p:extLst>
              <p:ext uri="{D42A27DB-BD31-4B8C-83A1-F6EECF244321}">
                <p14:modId xmlns:p14="http://schemas.microsoft.com/office/powerpoint/2010/main" val="1358678631"/>
              </p:ext>
            </p:extLst>
          </p:nvPr>
        </p:nvGraphicFramePr>
        <p:xfrm>
          <a:off x="-29817" y="841166"/>
          <a:ext cx="9118600" cy="5575300"/>
        </p:xfrm>
        <a:graphic>
          <a:graphicData uri="http://schemas.openxmlformats.org/presentationml/2006/ole">
            <mc:AlternateContent xmlns:mc="http://schemas.openxmlformats.org/markup-compatibility/2006">
              <mc:Choice xmlns:v="urn:schemas-microsoft-com:vml" Requires="v">
                <p:oleObj spid="_x0000_s15369" name="Chart" r:id="rId4" imgW="7772535" imgH="4753080" progId="MSGraph.Chart.8">
                  <p:embed followColorScheme="full"/>
                </p:oleObj>
              </mc:Choice>
              <mc:Fallback>
                <p:oleObj name="Chart" r:id="rId4" imgW="7772535" imgH="4753080" progId="MSGraph.Chart.8">
                  <p:embed followColorScheme="full"/>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17" y="841166"/>
                        <a:ext cx="9118600" cy="55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2" name="Text Box 7"/>
          <p:cNvSpPr txBox="1">
            <a:spLocks noChangeArrowheads="1"/>
          </p:cNvSpPr>
          <p:nvPr/>
        </p:nvSpPr>
        <p:spPr bwMode="auto">
          <a:xfrm>
            <a:off x="990600" y="2819400"/>
            <a:ext cx="1600200" cy="584775"/>
          </a:xfrm>
          <a:prstGeom prst="rect">
            <a:avLst/>
          </a:prstGeom>
          <a:noFill/>
          <a:ln w="9525">
            <a:noFill/>
            <a:miter lim="800000"/>
            <a:headEnd/>
            <a:tailEnd/>
          </a:ln>
        </p:spPr>
        <p:txBody>
          <a:bodyPr>
            <a:spAutoFit/>
          </a:bodyPr>
          <a:lstStyle/>
          <a:p>
            <a:pPr algn="ctr" eaLnBrk="0" hangingPunct="0">
              <a:spcBef>
                <a:spcPct val="50000"/>
              </a:spcBef>
            </a:pPr>
            <a:r>
              <a:rPr lang="en-US" sz="1600" dirty="0" smtClean="0">
                <a:solidFill>
                  <a:srgbClr val="FF0000"/>
                </a:solidFill>
                <a:latin typeface="Arial" panose="020B0604020202020204" pitchFamily="34" charset="0"/>
                <a:cs typeface="Arial" panose="020B0604020202020204" pitchFamily="34" charset="0"/>
              </a:rPr>
              <a:t>AHS</a:t>
            </a:r>
            <a:br>
              <a:rPr lang="en-US" sz="1600" dirty="0" smtClean="0">
                <a:solidFill>
                  <a:srgbClr val="FF0000"/>
                </a:solidFill>
                <a:latin typeface="Arial" panose="020B0604020202020204" pitchFamily="34" charset="0"/>
                <a:cs typeface="Arial" panose="020B0604020202020204" pitchFamily="34" charset="0"/>
              </a:rPr>
            </a:br>
            <a:r>
              <a:rPr lang="en-US" sz="1600" dirty="0" smtClean="0">
                <a:solidFill>
                  <a:srgbClr val="FF0000"/>
                </a:solidFill>
                <a:latin typeface="Arial" panose="020B0604020202020204" pitchFamily="34" charset="0"/>
                <a:cs typeface="Arial" panose="020B0604020202020204" pitchFamily="34" charset="0"/>
              </a:rPr>
              <a:t>(3</a:t>
            </a:r>
            <a:r>
              <a:rPr lang="en-US" sz="1600" baseline="30000" dirty="0" smtClean="0">
                <a:solidFill>
                  <a:srgbClr val="FF0000"/>
                </a:solidFill>
                <a:latin typeface="Arial" panose="020B0604020202020204" pitchFamily="34" charset="0"/>
                <a:cs typeface="Arial" panose="020B0604020202020204" pitchFamily="34" charset="0"/>
              </a:rPr>
              <a:t>rd</a:t>
            </a:r>
            <a:r>
              <a:rPr lang="en-US" sz="1600" dirty="0" smtClean="0">
                <a:solidFill>
                  <a:srgbClr val="FF0000"/>
                </a:solidFill>
                <a:latin typeface="Arial" panose="020B0604020202020204" pitchFamily="34" charset="0"/>
                <a:cs typeface="Arial" panose="020B0604020202020204" pitchFamily="34" charset="0"/>
              </a:rPr>
              <a:t> Quintile)</a:t>
            </a:r>
            <a:endParaRPr lang="en-US" sz="1600" dirty="0">
              <a:solidFill>
                <a:srgbClr val="FF0000"/>
              </a:solidFill>
              <a:latin typeface="Arial" panose="020B0604020202020204" pitchFamily="34" charset="0"/>
              <a:cs typeface="Arial" panose="020B0604020202020204" pitchFamily="34" charset="0"/>
            </a:endParaRPr>
          </a:p>
        </p:txBody>
      </p:sp>
      <p:sp>
        <p:nvSpPr>
          <p:cNvPr id="2053" name="Text Box 8"/>
          <p:cNvSpPr txBox="1">
            <a:spLocks noChangeArrowheads="1"/>
          </p:cNvSpPr>
          <p:nvPr/>
        </p:nvSpPr>
        <p:spPr bwMode="auto">
          <a:xfrm>
            <a:off x="990600" y="5105400"/>
            <a:ext cx="1676400" cy="338554"/>
          </a:xfrm>
          <a:prstGeom prst="rect">
            <a:avLst/>
          </a:prstGeom>
          <a:noFill/>
          <a:ln w="9525">
            <a:noFill/>
            <a:miter lim="800000"/>
            <a:headEnd/>
            <a:tailEnd/>
          </a:ln>
        </p:spPr>
        <p:txBody>
          <a:bodyPr>
            <a:spAutoFit/>
          </a:bodyPr>
          <a:lstStyle/>
          <a:p>
            <a:pPr algn="ctr" eaLnBrk="0" hangingPunct="0">
              <a:spcBef>
                <a:spcPct val="50000"/>
              </a:spcBef>
            </a:pPr>
            <a:r>
              <a:rPr lang="en-US" sz="1600" dirty="0" smtClean="0">
                <a:solidFill>
                  <a:srgbClr val="333399"/>
                </a:solidFill>
                <a:latin typeface="Arial" panose="020B0604020202020204" pitchFamily="34" charset="0"/>
                <a:cs typeface="Arial" panose="020B0604020202020204" pitchFamily="34" charset="0"/>
              </a:rPr>
              <a:t>CPI</a:t>
            </a:r>
            <a:endParaRPr lang="en-US" sz="1600" dirty="0">
              <a:solidFill>
                <a:srgbClr val="333399"/>
              </a:solidFill>
              <a:latin typeface="Arial" panose="020B0604020202020204" pitchFamily="34" charset="0"/>
              <a:cs typeface="Arial" panose="020B0604020202020204" pitchFamily="34" charset="0"/>
            </a:endParaRPr>
          </a:p>
        </p:txBody>
      </p:sp>
      <p:sp>
        <p:nvSpPr>
          <p:cNvPr id="2054" name="Text Box 10"/>
          <p:cNvSpPr txBox="1">
            <a:spLocks noChangeArrowheads="1"/>
          </p:cNvSpPr>
          <p:nvPr/>
        </p:nvSpPr>
        <p:spPr bwMode="auto">
          <a:xfrm>
            <a:off x="0" y="6610350"/>
            <a:ext cx="8686800" cy="261610"/>
          </a:xfrm>
          <a:prstGeom prst="rect">
            <a:avLst/>
          </a:prstGeom>
          <a:noFill/>
          <a:ln w="9525">
            <a:noFill/>
            <a:miter lim="800000"/>
            <a:headEnd/>
            <a:tailEnd/>
          </a:ln>
        </p:spPr>
        <p:txBody>
          <a:bodyPr wrap="square">
            <a:spAutoFit/>
          </a:bodyPr>
          <a:lstStyle/>
          <a:p>
            <a:pPr eaLnBrk="0" hangingPunct="0">
              <a:spcBef>
                <a:spcPct val="50000"/>
              </a:spcBef>
            </a:pPr>
            <a:r>
              <a:rPr lang="en-US" sz="1100" b="1" dirty="0" smtClean="0">
                <a:solidFill>
                  <a:srgbClr val="000000"/>
                </a:solidFill>
                <a:latin typeface="Arial" panose="020B0604020202020204" pitchFamily="34" charset="0"/>
                <a:cs typeface="Arial" panose="020B0604020202020204" pitchFamily="34" charset="0"/>
              </a:rPr>
              <a:t>Sources</a:t>
            </a:r>
            <a:r>
              <a:rPr lang="en-US" sz="1100" dirty="0" smtClean="0">
                <a:solidFill>
                  <a:srgbClr val="000000"/>
                </a:solidFill>
                <a:latin typeface="Arial" panose="020B0604020202020204" pitchFamily="34" charset="0"/>
                <a:cs typeface="Arial" panose="020B0604020202020204" pitchFamily="34" charset="0"/>
              </a:rPr>
              <a:t>: </a:t>
            </a:r>
            <a:r>
              <a:rPr lang="en-US" sz="1100" dirty="0">
                <a:solidFill>
                  <a:srgbClr val="000000"/>
                </a:solidFill>
                <a:latin typeface="Arial" panose="020B0604020202020204" pitchFamily="34" charset="0"/>
                <a:cs typeface="Arial" panose="020B0604020202020204" pitchFamily="34" charset="0"/>
              </a:rPr>
              <a:t>Bureau of Labor </a:t>
            </a:r>
            <a:r>
              <a:rPr lang="en-US" sz="1100" dirty="0" smtClean="0">
                <a:solidFill>
                  <a:srgbClr val="000000"/>
                </a:solidFill>
                <a:latin typeface="Arial" panose="020B0604020202020204" pitchFamily="34" charset="0"/>
                <a:cs typeface="Arial" panose="020B0604020202020204" pitchFamily="34" charset="0"/>
              </a:rPr>
              <a:t>Statistics, American Housing Survey</a:t>
            </a:r>
            <a:endParaRPr lang="en-US" sz="1100" dirty="0">
              <a:solidFill>
                <a:srgbClr val="000000"/>
              </a:solidFill>
              <a:latin typeface="Arial" panose="020B0604020202020204" pitchFamily="34" charset="0"/>
              <a:cs typeface="Arial" panose="020B0604020202020204" pitchFamily="34" charset="0"/>
            </a:endParaRPr>
          </a:p>
        </p:txBody>
      </p:sp>
      <p:sp>
        <p:nvSpPr>
          <p:cNvPr id="2055" name="Text Box 5"/>
          <p:cNvSpPr txBox="1">
            <a:spLocks noChangeArrowheads="1"/>
          </p:cNvSpPr>
          <p:nvPr/>
        </p:nvSpPr>
        <p:spPr bwMode="auto">
          <a:xfrm>
            <a:off x="16589" y="760511"/>
            <a:ext cx="2286000" cy="307777"/>
          </a:xfrm>
          <a:prstGeom prst="rect">
            <a:avLst/>
          </a:prstGeom>
          <a:noFill/>
          <a:ln w="9525">
            <a:noFill/>
            <a:miter lim="800000"/>
            <a:headEnd/>
            <a:tailEnd/>
          </a:ln>
        </p:spPr>
        <p:txBody>
          <a:bodyPr wrap="square">
            <a:spAutoFit/>
          </a:bodyPr>
          <a:lstStyle/>
          <a:p>
            <a:pPr lvl="0" fontAlgn="base">
              <a:spcBef>
                <a:spcPct val="50000"/>
              </a:spcBef>
              <a:spcAft>
                <a:spcPct val="0"/>
              </a:spcAft>
            </a:pPr>
            <a:r>
              <a:rPr lang="en-US" sz="1400" dirty="0">
                <a:solidFill>
                  <a:srgbClr val="000000"/>
                </a:solidFill>
                <a:latin typeface="Arial"/>
              </a:rPr>
              <a:t>% Change – Annual Rate</a:t>
            </a:r>
          </a:p>
        </p:txBody>
      </p:sp>
      <p:sp>
        <p:nvSpPr>
          <p:cNvPr id="2056" name="Text Box 11"/>
          <p:cNvSpPr txBox="1">
            <a:spLocks noChangeArrowheads="1"/>
          </p:cNvSpPr>
          <p:nvPr/>
        </p:nvSpPr>
        <p:spPr bwMode="auto">
          <a:xfrm>
            <a:off x="6928150" y="760511"/>
            <a:ext cx="2209800" cy="307777"/>
          </a:xfrm>
          <a:prstGeom prst="rect">
            <a:avLst/>
          </a:prstGeom>
          <a:noFill/>
          <a:ln w="9525">
            <a:noFill/>
            <a:miter lim="800000"/>
            <a:headEnd/>
            <a:tailEnd/>
          </a:ln>
        </p:spPr>
        <p:txBody>
          <a:bodyPr wrap="square">
            <a:spAutoFit/>
          </a:bodyPr>
          <a:lstStyle/>
          <a:p>
            <a:pPr lvl="0" fontAlgn="base">
              <a:spcBef>
                <a:spcPct val="50000"/>
              </a:spcBef>
              <a:spcAft>
                <a:spcPct val="0"/>
              </a:spcAft>
            </a:pPr>
            <a:r>
              <a:rPr lang="en-US" sz="1400" dirty="0">
                <a:solidFill>
                  <a:srgbClr val="000000"/>
                </a:solidFill>
                <a:latin typeface="Arial"/>
              </a:rPr>
              <a:t>% Change – Annual Rate</a:t>
            </a:r>
          </a:p>
        </p:txBody>
      </p:sp>
      <p:sp>
        <p:nvSpPr>
          <p:cNvPr id="2058" name="Text Box 14"/>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a:spcBef>
                <a:spcPct val="50000"/>
              </a:spcBef>
            </a:pPr>
            <a:r>
              <a:rPr lang="en-US" sz="1400" b="1" dirty="0">
                <a:solidFill>
                  <a:prstClr val="black"/>
                </a:solidFill>
                <a:latin typeface="Arial" panose="020B0604020202020204" pitchFamily="34" charset="0"/>
                <a:cs typeface="Arial" panose="020B0604020202020204" pitchFamily="34" charset="0"/>
              </a:rPr>
              <a:t>Chart </a:t>
            </a:r>
            <a:r>
              <a:rPr lang="en-US" sz="1400" b="1" dirty="0" smtClean="0">
                <a:solidFill>
                  <a:prstClr val="black"/>
                </a:solidFill>
                <a:latin typeface="Arial" panose="020B0604020202020204" pitchFamily="34" charset="0"/>
                <a:cs typeface="Arial" panose="020B0604020202020204" pitchFamily="34" charset="0"/>
              </a:rPr>
              <a:t>8</a:t>
            </a:r>
            <a:endParaRPr lang="en-US" sz="1400" b="1" dirty="0">
              <a:solidFill>
                <a:prstClr val="black"/>
              </a:solidFill>
              <a:latin typeface="Arial" panose="020B0604020202020204" pitchFamily="34" charset="0"/>
              <a:cs typeface="Arial" panose="020B0604020202020204" pitchFamily="34" charset="0"/>
            </a:endParaRPr>
          </a:p>
        </p:txBody>
      </p:sp>
      <p:sp>
        <p:nvSpPr>
          <p:cNvPr id="11" name="Text Box 3"/>
          <p:cNvSpPr txBox="1">
            <a:spLocks noChangeArrowheads="1"/>
          </p:cNvSpPr>
          <p:nvPr/>
        </p:nvSpPr>
        <p:spPr bwMode="auto">
          <a:xfrm>
            <a:off x="-2737" y="301486"/>
            <a:ext cx="9144000" cy="579437"/>
          </a:xfrm>
          <a:prstGeom prst="rect">
            <a:avLst/>
          </a:prstGeom>
          <a:noFill/>
          <a:ln w="9525">
            <a:noFill/>
            <a:miter lim="800000"/>
            <a:headEnd/>
            <a:tailEnd/>
          </a:ln>
        </p:spPr>
        <p:txBody>
          <a:bodyPr>
            <a:spAutoFit/>
          </a:bodyPr>
          <a:lstStyle/>
          <a:p>
            <a:pPr algn="ctr" fontAlgn="base">
              <a:spcBef>
                <a:spcPct val="50000"/>
              </a:spcBef>
              <a:spcAft>
                <a:spcPct val="0"/>
              </a:spcAft>
            </a:pPr>
            <a:r>
              <a:rPr lang="en-US" sz="3200" dirty="0" smtClean="0">
                <a:solidFill>
                  <a:srgbClr val="000000"/>
                </a:solidFill>
              </a:rPr>
              <a:t>Utilities Inflation</a:t>
            </a:r>
            <a:r>
              <a:rPr lang="en-US" sz="3200" dirty="0">
                <a:solidFill>
                  <a:srgbClr val="000000"/>
                </a:solidFill>
              </a:rPr>
              <a:t>: AHS and CPI Measures</a:t>
            </a:r>
          </a:p>
        </p:txBody>
      </p:sp>
      <p:sp>
        <p:nvSpPr>
          <p:cNvPr id="13" name="Text Box 3"/>
          <p:cNvSpPr txBox="1">
            <a:spLocks noChangeArrowheads="1"/>
          </p:cNvSpPr>
          <p:nvPr/>
        </p:nvSpPr>
        <p:spPr bwMode="auto">
          <a:xfrm>
            <a:off x="9963" y="6154348"/>
            <a:ext cx="9131300" cy="600164"/>
          </a:xfrm>
          <a:prstGeom prst="rect">
            <a:avLst/>
          </a:prstGeom>
          <a:noFill/>
          <a:ln w="9525">
            <a:noFill/>
            <a:miter lim="800000"/>
            <a:headEnd/>
            <a:tailEnd/>
          </a:ln>
        </p:spPr>
        <p:txBody>
          <a:bodyPr wrap="square">
            <a:spAutoFit/>
          </a:bodyPr>
          <a:lstStyle/>
          <a:p>
            <a:pPr fontAlgn="base">
              <a:spcBef>
                <a:spcPct val="0"/>
              </a:spcBef>
              <a:spcAft>
                <a:spcPct val="0"/>
              </a:spcAft>
            </a:pPr>
            <a:r>
              <a:rPr lang="en-US" sz="1100" b="1" dirty="0">
                <a:solidFill>
                  <a:srgbClr val="000000"/>
                </a:solidFill>
                <a:latin typeface="Arial"/>
              </a:rPr>
              <a:t>Note</a:t>
            </a:r>
            <a:r>
              <a:rPr lang="en-US" sz="1100" dirty="0">
                <a:solidFill>
                  <a:srgbClr val="000000"/>
                </a:solidFill>
                <a:latin typeface="Arial"/>
              </a:rPr>
              <a:t>: </a:t>
            </a:r>
            <a:r>
              <a:rPr lang="en-US" sz="1100" dirty="0" smtClean="0">
                <a:solidFill>
                  <a:srgbClr val="000000"/>
                </a:solidFill>
                <a:latin typeface="Arial"/>
              </a:rPr>
              <a:t>AHS percent changes are reported for the 3</a:t>
            </a:r>
            <a:r>
              <a:rPr lang="en-US" sz="1100" baseline="30000" dirty="0" smtClean="0">
                <a:solidFill>
                  <a:srgbClr val="000000"/>
                </a:solidFill>
                <a:latin typeface="Arial"/>
              </a:rPr>
              <a:t>rd</a:t>
            </a:r>
            <a:r>
              <a:rPr lang="en-US" sz="1100" dirty="0" smtClean="0">
                <a:solidFill>
                  <a:srgbClr val="000000"/>
                </a:solidFill>
                <a:latin typeface="Arial"/>
              </a:rPr>
              <a:t> quintile (see Table 6) . AHS utilities include average payments for  electricity, gas, fuel oil, and other fuels, water and sewage, garbage and trash. CPI series prior to 1999 is for energy services only. After 1999 it is a weighted average of energy services and water, sewage, and trash removal services.</a:t>
            </a:r>
          </a:p>
        </p:txBody>
      </p:sp>
    </p:spTree>
    <p:extLst>
      <p:ext uri="{BB962C8B-B14F-4D97-AF65-F5344CB8AC3E}">
        <p14:creationId xmlns:p14="http://schemas.microsoft.com/office/powerpoint/2010/main" val="16940729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5"/>
          <p:cNvSpPr>
            <a:spLocks noChangeArrowheads="1"/>
          </p:cNvSpPr>
          <p:nvPr/>
        </p:nvSpPr>
        <p:spPr bwMode="auto">
          <a:xfrm>
            <a:off x="0" y="203921"/>
            <a:ext cx="9144000" cy="585787"/>
          </a:xfrm>
          <a:prstGeom prst="rect">
            <a:avLst/>
          </a:prstGeom>
          <a:noFill/>
          <a:ln w="9525">
            <a:noFill/>
            <a:miter lim="800000"/>
            <a:headEnd/>
            <a:tailEnd/>
          </a:ln>
        </p:spPr>
        <p:txBody>
          <a:bodyPr anchor="ctr"/>
          <a:lstStyle/>
          <a:p>
            <a:pPr algn="ctr" fontAlgn="base">
              <a:spcBef>
                <a:spcPct val="0"/>
              </a:spcBef>
              <a:spcAft>
                <a:spcPct val="0"/>
              </a:spcAft>
            </a:pPr>
            <a:r>
              <a:rPr lang="en-US" sz="3200" dirty="0">
                <a:solidFill>
                  <a:srgbClr val="000000"/>
                </a:solidFill>
              </a:rPr>
              <a:t>Housing Unit Dynamics by Income Quintiles</a:t>
            </a:r>
          </a:p>
        </p:txBody>
      </p:sp>
      <p:sp>
        <p:nvSpPr>
          <p:cNvPr id="20483" name="Text Box 22"/>
          <p:cNvSpPr txBox="1">
            <a:spLocks noChangeArrowheads="1"/>
          </p:cNvSpPr>
          <p:nvPr/>
        </p:nvSpPr>
        <p:spPr bwMode="auto">
          <a:xfrm>
            <a:off x="0" y="6486814"/>
            <a:ext cx="8839200" cy="363176"/>
          </a:xfrm>
          <a:prstGeom prst="rect">
            <a:avLst/>
          </a:prstGeom>
          <a:noFill/>
          <a:ln w="9525">
            <a:noFill/>
            <a:miter lim="800000"/>
            <a:headEnd/>
            <a:tailEnd/>
          </a:ln>
        </p:spPr>
        <p:txBody>
          <a:bodyPr wrap="square">
            <a:spAutoFit/>
          </a:bodyPr>
          <a:lstStyle/>
          <a:p>
            <a:pPr fontAlgn="base">
              <a:lnSpc>
                <a:spcPct val="80000"/>
              </a:lnSpc>
              <a:spcBef>
                <a:spcPct val="0"/>
              </a:spcBef>
              <a:spcAft>
                <a:spcPct val="0"/>
              </a:spcAft>
            </a:pPr>
            <a:r>
              <a:rPr lang="en-US" sz="1100" b="1" dirty="0" smtClean="0">
                <a:solidFill>
                  <a:srgbClr val="000000"/>
                </a:solidFill>
              </a:rPr>
              <a:t>Note</a:t>
            </a:r>
            <a:r>
              <a:rPr lang="en-US" sz="1100" dirty="0" smtClean="0">
                <a:solidFill>
                  <a:srgbClr val="000000"/>
                </a:solidFill>
              </a:rPr>
              <a:t>: Income ranges represent nominal incomes. Income quintiles </a:t>
            </a:r>
            <a:r>
              <a:rPr lang="en-US" sz="1100" dirty="0">
                <a:solidFill>
                  <a:srgbClr val="000000"/>
                </a:solidFill>
              </a:rPr>
              <a:t>have been deflated to </a:t>
            </a:r>
            <a:r>
              <a:rPr lang="en-US" sz="1100" dirty="0" smtClean="0">
                <a:solidFill>
                  <a:srgbClr val="000000"/>
                </a:solidFill>
              </a:rPr>
              <a:t>2009 </a:t>
            </a:r>
            <a:r>
              <a:rPr lang="en-US" sz="1100" dirty="0">
                <a:solidFill>
                  <a:srgbClr val="000000"/>
                </a:solidFill>
              </a:rPr>
              <a:t>dollars using the PCE </a:t>
            </a:r>
            <a:r>
              <a:rPr lang="en-US" sz="1100" dirty="0" smtClean="0">
                <a:solidFill>
                  <a:srgbClr val="000000"/>
                </a:solidFill>
              </a:rPr>
              <a:t>deflator.</a:t>
            </a:r>
            <a:r>
              <a:rPr lang="en-US" sz="1100" b="1" dirty="0">
                <a:solidFill>
                  <a:srgbClr val="000000"/>
                </a:solidFill>
              </a:rPr>
              <a:t/>
            </a:r>
            <a:br>
              <a:rPr lang="en-US" sz="1100" b="1" dirty="0">
                <a:solidFill>
                  <a:srgbClr val="000000"/>
                </a:solidFill>
              </a:rPr>
            </a:br>
            <a:r>
              <a:rPr lang="en-US" sz="1100" b="1" dirty="0" smtClean="0">
                <a:solidFill>
                  <a:srgbClr val="000000"/>
                </a:solidFill>
              </a:rPr>
              <a:t>Source</a:t>
            </a:r>
            <a:r>
              <a:rPr lang="en-US" sz="1100" dirty="0">
                <a:solidFill>
                  <a:srgbClr val="000000"/>
                </a:solidFill>
              </a:rPr>
              <a:t>: American Housing Survey</a:t>
            </a:r>
          </a:p>
        </p:txBody>
      </p:sp>
      <p:sp>
        <p:nvSpPr>
          <p:cNvPr id="20484" name="Text Box 23"/>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Table 8</a:t>
            </a:r>
          </a:p>
        </p:txBody>
      </p:sp>
      <p:sp>
        <p:nvSpPr>
          <p:cNvPr id="20485" name="Text Box 24"/>
          <p:cNvSpPr txBox="1">
            <a:spLocks noChangeArrowheads="1"/>
          </p:cNvSpPr>
          <p:nvPr/>
        </p:nvSpPr>
        <p:spPr bwMode="auto">
          <a:xfrm>
            <a:off x="0" y="645678"/>
            <a:ext cx="9144000" cy="336550"/>
          </a:xfrm>
          <a:prstGeom prst="rect">
            <a:avLst/>
          </a:prstGeom>
          <a:noFill/>
          <a:ln w="9525">
            <a:noFill/>
            <a:miter lim="800000"/>
            <a:headEnd/>
            <a:tailEnd/>
          </a:ln>
        </p:spPr>
        <p:txBody>
          <a:bodyPr>
            <a:spAutoFit/>
          </a:bodyPr>
          <a:lstStyle/>
          <a:p>
            <a:pPr algn="ctr" fontAlgn="base">
              <a:spcBef>
                <a:spcPct val="50000"/>
              </a:spcBef>
              <a:spcAft>
                <a:spcPct val="0"/>
              </a:spcAft>
            </a:pPr>
            <a:r>
              <a:rPr lang="en-US" sz="1600" dirty="0">
                <a:solidFill>
                  <a:srgbClr val="000000"/>
                </a:solidFill>
              </a:rPr>
              <a:t>(Millions of Units)</a:t>
            </a:r>
            <a:endParaRPr lang="en-US" sz="1600" baseline="30000" dirty="0">
              <a:solidFill>
                <a:srgbClr val="00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207990772"/>
              </p:ext>
            </p:extLst>
          </p:nvPr>
        </p:nvGraphicFramePr>
        <p:xfrm>
          <a:off x="114300" y="927186"/>
          <a:ext cx="8915399" cy="5574293"/>
        </p:xfrm>
        <a:graphic>
          <a:graphicData uri="http://schemas.openxmlformats.org/drawingml/2006/table">
            <a:tbl>
              <a:tblPr/>
              <a:tblGrid>
                <a:gridCol w="1049024"/>
                <a:gridCol w="1104236"/>
                <a:gridCol w="1125269"/>
                <a:gridCol w="94649"/>
                <a:gridCol w="967521"/>
                <a:gridCol w="94649"/>
                <a:gridCol w="820291"/>
                <a:gridCol w="94649"/>
                <a:gridCol w="820291"/>
                <a:gridCol w="94649"/>
                <a:gridCol w="820291"/>
                <a:gridCol w="94649"/>
                <a:gridCol w="820291"/>
                <a:gridCol w="94649"/>
                <a:gridCol w="820291"/>
              </a:tblGrid>
              <a:tr h="155885">
                <a:tc gridSpan="15">
                  <a:txBody>
                    <a:bodyPr/>
                    <a:lstStyle/>
                    <a:p>
                      <a:pPr algn="ctr" fontAlgn="b"/>
                      <a:r>
                        <a:rPr lang="en-US" sz="1000" b="1" i="0" u="sng" strike="noStrike" dirty="0">
                          <a:effectLst/>
                          <a:latin typeface="Arial"/>
                        </a:rPr>
                        <a:t>Total</a:t>
                      </a:r>
                    </a:p>
                  </a:txBody>
                  <a:tcPr marL="6208" marR="6208" marT="6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0906">
                <a:tc gridSpan="2">
                  <a:txBody>
                    <a:bodyPr/>
                    <a:lstStyle/>
                    <a:p>
                      <a:pPr algn="ctr" fontAlgn="b"/>
                      <a:r>
                        <a:rPr lang="en-US" sz="900" b="1" i="1" u="none" strike="noStrike" dirty="0">
                          <a:effectLst/>
                          <a:latin typeface="Arial"/>
                        </a:rPr>
                        <a:t>Income Range ($)</a:t>
                      </a:r>
                    </a:p>
                  </a:txBody>
                  <a:tcPr marL="6208" marR="6208" marT="6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gridSpan="9">
                  <a:txBody>
                    <a:bodyPr/>
                    <a:lstStyle/>
                    <a:p>
                      <a:pPr algn="ctr" fontAlgn="b"/>
                      <a:r>
                        <a:rPr lang="en-US" sz="900" b="1" i="1" u="none" strike="noStrike" dirty="0">
                          <a:effectLst/>
                          <a:latin typeface="Arial"/>
                        </a:rPr>
                        <a:t>Change Due To</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8542">
                <a:tc>
                  <a:txBody>
                    <a:bodyPr/>
                    <a:lstStyle/>
                    <a:p>
                      <a:pPr algn="ctr" fontAlgn="b"/>
                      <a:r>
                        <a:rPr lang="en-US" sz="900" b="1" i="0" u="none" strike="noStrike">
                          <a:effectLst/>
                          <a:latin typeface="Arial"/>
                        </a:rPr>
                        <a:t>1989</a:t>
                      </a:r>
                    </a:p>
                  </a:txBody>
                  <a:tcPr marL="6208" marR="6208" marT="6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2013</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r>
                      <a:br>
                        <a:rPr lang="en-US" sz="900" b="1" i="0" u="none" strike="noStrike">
                          <a:effectLst/>
                          <a:latin typeface="Arial"/>
                        </a:rPr>
                      </a:br>
                      <a:r>
                        <a:rPr lang="en-US" sz="900" b="1" i="0" u="none" strike="noStrike">
                          <a:effectLst/>
                          <a:latin typeface="Arial"/>
                        </a:rPr>
                        <a:t>Income Quintile</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Change in Units</a:t>
                      </a:r>
                      <a:br>
                        <a:rPr lang="en-US" sz="900" b="1" i="0" u="none" strike="noStrike">
                          <a:effectLst/>
                          <a:latin typeface="Arial"/>
                        </a:rPr>
                      </a:br>
                      <a:r>
                        <a:rPr lang="en-US" sz="900" b="1" i="0" u="none" strike="noStrike">
                          <a:effectLst/>
                          <a:latin typeface="Arial"/>
                        </a:rPr>
                        <a:t>1989-2013</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Within Tenure Net Filtering</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Cross Tenure Net Filtering</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New Construction</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Net Conversions</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smtClean="0">
                          <a:effectLst/>
                          <a:latin typeface="Arial"/>
                        </a:rPr>
                        <a:t>Within Quintile </a:t>
                      </a:r>
                      <a:r>
                        <a:rPr lang="en-US" sz="900" b="1" i="0" u="none" strike="noStrike" dirty="0">
                          <a:effectLst/>
                          <a:latin typeface="Arial"/>
                        </a:rPr>
                        <a:t>Switches</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0906">
                <a:tc>
                  <a:txBody>
                    <a:bodyPr/>
                    <a:lstStyle/>
                    <a:p>
                      <a:pPr algn="ctr" fontAlgn="b"/>
                      <a:r>
                        <a:rPr lang="en-US" sz="900" b="0" i="0" u="none" strike="noStrike">
                          <a:effectLst/>
                          <a:latin typeface="Arial"/>
                        </a:rPr>
                        <a:t>0 - 10,999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0 - 17,986</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1 - lowest</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4.51</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-1.52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-0.39</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3.09</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3.32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11,000 - 21,399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17,987 - 34,973</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4.47</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0.26</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0.32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4.44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-0.54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21,400 - 31,999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dirty="0">
                          <a:effectLst/>
                          <a:latin typeface="Arial"/>
                        </a:rPr>
                        <a:t>34,974 - 58,399</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5.27</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1.70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0.52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6.03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-2.98</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32,000 - 50,999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58,400 - 97,899</a:t>
                      </a:r>
                    </a:p>
                  </a:txBody>
                  <a:tcPr marL="6208" marR="6208" marT="6208" marB="0" anchor="b">
                    <a:lnL>
                      <a:noFill/>
                    </a:lnL>
                    <a:lnR>
                      <a:noFill/>
                    </a:lnR>
                    <a:lnT>
                      <a:noFill/>
                    </a:lnT>
                    <a:lnB>
                      <a:noFill/>
                    </a:lnB>
                  </a:tcPr>
                </a:tc>
                <a:tc>
                  <a:txBody>
                    <a:bodyPr/>
                    <a:lstStyle/>
                    <a:p>
                      <a:pPr algn="ctr" fontAlgn="b"/>
                      <a:r>
                        <a:rPr lang="en-US" sz="900" b="0" i="0" u="none" strike="noStrike" dirty="0">
                          <a:effectLst/>
                          <a:latin typeface="Arial"/>
                        </a:rPr>
                        <a:t>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4.03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0.62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0.21</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8.00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-4.80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51,000 - 400,000</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97,900 - 1,061,921</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5 - highest</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4.34</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-1.06</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-0.66</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10.76</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-4.71</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Total</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22.61</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0.00</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0.00</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32.33</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-9.71</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55885">
                <a:tc gridSpan="15">
                  <a:txBody>
                    <a:bodyPr/>
                    <a:lstStyle/>
                    <a:p>
                      <a:pPr algn="ctr" fontAlgn="b"/>
                      <a:r>
                        <a:rPr lang="en-US" sz="1000" b="1" i="0" u="sng" strike="noStrike">
                          <a:effectLst/>
                          <a:latin typeface="Arial"/>
                        </a:rPr>
                        <a:t>Renter-Occupied</a:t>
                      </a:r>
                    </a:p>
                  </a:txBody>
                  <a:tcPr marL="6208" marR="6208" marT="6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0906">
                <a:tc gridSpan="2">
                  <a:txBody>
                    <a:bodyPr/>
                    <a:lstStyle/>
                    <a:p>
                      <a:pPr algn="ctr" fontAlgn="b"/>
                      <a:r>
                        <a:rPr lang="en-US" sz="900" b="1" i="1" u="none" strike="noStrike">
                          <a:effectLst/>
                          <a:latin typeface="Arial"/>
                        </a:rPr>
                        <a:t>Income Range ($)</a:t>
                      </a:r>
                    </a:p>
                  </a:txBody>
                  <a:tcPr marL="6208" marR="6208" marT="6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900" b="0" i="0" u="none" strike="noStrike" dirty="0">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gridSpan="9">
                  <a:txBody>
                    <a:bodyPr/>
                    <a:lstStyle/>
                    <a:p>
                      <a:pPr algn="ctr" fontAlgn="b"/>
                      <a:r>
                        <a:rPr lang="en-US" sz="900" b="1" i="1" u="none" strike="noStrike">
                          <a:effectLst/>
                          <a:latin typeface="Arial"/>
                        </a:rPr>
                        <a:t>Change Due To</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8542">
                <a:tc>
                  <a:txBody>
                    <a:bodyPr/>
                    <a:lstStyle/>
                    <a:p>
                      <a:pPr algn="ctr" fontAlgn="b"/>
                      <a:r>
                        <a:rPr lang="en-US" sz="900" b="1" i="0" u="none" strike="noStrike">
                          <a:effectLst/>
                          <a:latin typeface="Arial"/>
                        </a:rPr>
                        <a:t>1989</a:t>
                      </a:r>
                    </a:p>
                  </a:txBody>
                  <a:tcPr marL="6208" marR="6208" marT="6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2013</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
                      </a:r>
                      <a:br>
                        <a:rPr lang="en-US" sz="900" b="1" i="0" u="none" strike="noStrike" dirty="0">
                          <a:effectLst/>
                          <a:latin typeface="Arial"/>
                        </a:rPr>
                      </a:br>
                      <a:r>
                        <a:rPr lang="en-US" sz="900" b="1" i="0" u="none" strike="noStrike" dirty="0">
                          <a:effectLst/>
                          <a:latin typeface="Arial"/>
                        </a:rPr>
                        <a:t>Income Quintile</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Change in Units</a:t>
                      </a:r>
                      <a:br>
                        <a:rPr lang="en-US" sz="900" b="1" i="0" u="none" strike="noStrike">
                          <a:effectLst/>
                          <a:latin typeface="Arial"/>
                        </a:rPr>
                      </a:br>
                      <a:r>
                        <a:rPr lang="en-US" sz="900" b="1" i="0" u="none" strike="noStrike">
                          <a:effectLst/>
                          <a:latin typeface="Arial"/>
                        </a:rPr>
                        <a:t>1989-2013</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Within Tenure Net Filtering</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Cross Tenure Net Filtering</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New Construction</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Net Conversions</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smtClean="0">
                          <a:effectLst/>
                          <a:latin typeface="Arial"/>
                        </a:rPr>
                        <a:t>Within Quintile </a:t>
                      </a:r>
                      <a:r>
                        <a:rPr lang="en-US" sz="900" b="1" i="0" u="none" strike="noStrike" dirty="0">
                          <a:effectLst/>
                          <a:latin typeface="Arial"/>
                        </a:rPr>
                        <a:t>Switches</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0906">
                <a:tc>
                  <a:txBody>
                    <a:bodyPr/>
                    <a:lstStyle/>
                    <a:p>
                      <a:pPr algn="ctr" fontAlgn="b"/>
                      <a:r>
                        <a:rPr lang="en-US" sz="900" b="0" i="0" u="none" strike="noStrike">
                          <a:effectLst/>
                          <a:latin typeface="Arial"/>
                        </a:rPr>
                        <a:t>0 - 7,199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0 - 9,986</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1 - lowest</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2.98</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0.59</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0.70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1.55</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-0.05</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0.19</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7,200 - 13,999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9,984 - 21,459</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1.45</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0.96</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0.94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1.54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-2.27</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0.27</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14,000 - 21,999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21,460 - 34,986</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dirty="0">
                          <a:effectLst/>
                          <a:latin typeface="Arial"/>
                        </a:rPr>
                        <a:t>1.54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0.38</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0.83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1.39</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-0.78</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-0.28</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22,000 - 32,824</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34,987 - 56,999</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-1.10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0.64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0.94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-0.18</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-0.07</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32,825 - 266,000</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57,000 - 730,873</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5 - highest</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0.56</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dirty="0">
                          <a:effectLst/>
                          <a:latin typeface="Arial"/>
                        </a:rPr>
                        <a:t>-0.83</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0.20</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0.77</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0.42</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0.00</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Total</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6.76</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0.00</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3.31</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6.19</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-2.86</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0.11</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55885">
                <a:tc gridSpan="15">
                  <a:txBody>
                    <a:bodyPr/>
                    <a:lstStyle/>
                    <a:p>
                      <a:pPr algn="ctr" fontAlgn="b"/>
                      <a:r>
                        <a:rPr lang="en-US" sz="1000" b="1" i="0" u="sng" strike="noStrike" dirty="0">
                          <a:effectLst/>
                          <a:latin typeface="Arial"/>
                        </a:rPr>
                        <a:t>Owner-Occupied</a:t>
                      </a:r>
                    </a:p>
                  </a:txBody>
                  <a:tcPr marL="6208" marR="6208" marT="6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4439">
                <a:tc gridSpan="2">
                  <a:txBody>
                    <a:bodyPr/>
                    <a:lstStyle/>
                    <a:p>
                      <a:pPr algn="ctr" fontAlgn="b"/>
                      <a:r>
                        <a:rPr lang="en-US" sz="900" b="1" i="1" u="none" strike="noStrike">
                          <a:effectLst/>
                          <a:latin typeface="Arial"/>
                        </a:rPr>
                        <a:t>Income Range ($)</a:t>
                      </a:r>
                    </a:p>
                  </a:txBody>
                  <a:tcPr marL="6208" marR="6208" marT="6208"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gridSpan="9">
                  <a:txBody>
                    <a:bodyPr/>
                    <a:lstStyle/>
                    <a:p>
                      <a:pPr algn="ctr" fontAlgn="b"/>
                      <a:r>
                        <a:rPr lang="en-US" sz="900" b="1" i="1" u="none" strike="noStrike">
                          <a:effectLst/>
                          <a:latin typeface="Arial"/>
                        </a:rPr>
                        <a:t>Change Due To</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88542">
                <a:tc>
                  <a:txBody>
                    <a:bodyPr/>
                    <a:lstStyle/>
                    <a:p>
                      <a:pPr algn="ctr" fontAlgn="b"/>
                      <a:r>
                        <a:rPr lang="en-US" sz="900" b="1" i="0" u="none" strike="noStrike">
                          <a:effectLst/>
                          <a:latin typeface="Arial"/>
                        </a:rPr>
                        <a:t>1989</a:t>
                      </a:r>
                    </a:p>
                  </a:txBody>
                  <a:tcPr marL="6208" marR="6208" marT="6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2013</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r>
                      <a:br>
                        <a:rPr lang="en-US" sz="900" b="1" i="0" u="none" strike="noStrike">
                          <a:effectLst/>
                          <a:latin typeface="Arial"/>
                        </a:rPr>
                      </a:br>
                      <a:r>
                        <a:rPr lang="en-US" sz="900" b="1" i="0" u="none" strike="noStrike">
                          <a:effectLst/>
                          <a:latin typeface="Arial"/>
                        </a:rPr>
                        <a:t>Income Quintile</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Change in Units</a:t>
                      </a:r>
                      <a:br>
                        <a:rPr lang="en-US" sz="900" b="1" i="0" u="none" strike="noStrike">
                          <a:effectLst/>
                          <a:latin typeface="Arial"/>
                        </a:rPr>
                      </a:br>
                      <a:r>
                        <a:rPr lang="en-US" sz="900" b="1" i="0" u="none" strike="noStrike">
                          <a:effectLst/>
                          <a:latin typeface="Arial"/>
                        </a:rPr>
                        <a:t>1989-2013</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900" b="1" i="0" u="none" strike="noStrike">
                          <a:effectLst/>
                          <a:latin typeface="Arial"/>
                        </a:rPr>
                        <a:t> </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Within Tenure Net Filtering</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Cross Tenure Net Filtering</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a:effectLst/>
                          <a:latin typeface="Arial"/>
                        </a:rPr>
                        <a:t>New Construction</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Net Conversions</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900" b="1" i="0" u="none" strike="noStrike" dirty="0" smtClean="0">
                          <a:effectLst/>
                          <a:latin typeface="Arial"/>
                        </a:rPr>
                        <a:t>Within Quintile </a:t>
                      </a:r>
                      <a:r>
                        <a:rPr lang="en-US" sz="900" b="1" i="0" u="none" strike="noStrike" dirty="0">
                          <a:effectLst/>
                          <a:latin typeface="Arial"/>
                        </a:rPr>
                        <a:t>Switches</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900" b="0" i="0" u="none" strike="noStrike">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0906">
                <a:tc>
                  <a:txBody>
                    <a:bodyPr/>
                    <a:lstStyle/>
                    <a:p>
                      <a:pPr algn="ctr" fontAlgn="b"/>
                      <a:r>
                        <a:rPr lang="en-US" sz="900" b="0" i="0" u="none" strike="noStrike">
                          <a:effectLst/>
                          <a:latin typeface="Arial"/>
                        </a:rPr>
                        <a:t>0 - 14,795</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0 - 25,036</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1 - lowest</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1.53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-2.11</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-1.10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1.55</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3.37</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-0.19</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14,796 - 25,999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25,037 - 45,986</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3.03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-0.70</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-0.62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2.89</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1.73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-0.27</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26,000 - 39,999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45,987 - 72,999</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3.73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1.32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-0.31</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4.64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dirty="0">
                          <a:effectLst/>
                          <a:latin typeface="Arial"/>
                        </a:rPr>
                        <a:t>-2.21</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0.28</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40,000 - 59,999</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73,000 - 114,960</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4</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3.79</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1.72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-0.43</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7.06</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dirty="0">
                          <a:effectLst/>
                          <a:latin typeface="Arial"/>
                        </a:rPr>
                        <a:t>-4.62</a:t>
                      </a:r>
                    </a:p>
                  </a:txBody>
                  <a:tcPr marL="6208" marR="6208" marT="6208" marB="0" anchor="b">
                    <a:lnL>
                      <a:noFill/>
                    </a:lnL>
                    <a:lnR>
                      <a:noFill/>
                    </a:lnR>
                    <a:lnT>
                      <a:noFill/>
                    </a:lnT>
                    <a:lnB>
                      <a:noFill/>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0.07</a:t>
                      </a:r>
                    </a:p>
                  </a:txBody>
                  <a:tcPr marL="6208" marR="6208" marT="6208" marB="0" anchor="b">
                    <a:lnL>
                      <a:noFill/>
                    </a:lnL>
                    <a:lnR w="12700" cap="flat" cmpd="sng" algn="ctr">
                      <a:solidFill>
                        <a:srgbClr val="000000"/>
                      </a:solidFill>
                      <a:prstDash val="solid"/>
                      <a:round/>
                      <a:headEnd type="none" w="med" len="med"/>
                      <a:tailEnd type="none" w="med" len="med"/>
                    </a:lnR>
                    <a:lnT>
                      <a:noFill/>
                    </a:lnT>
                    <a:lnB>
                      <a:noFill/>
                    </a:lnB>
                  </a:tcPr>
                </a:tc>
              </a:tr>
              <a:tr h="140906">
                <a:tc>
                  <a:txBody>
                    <a:bodyPr/>
                    <a:lstStyle/>
                    <a:p>
                      <a:pPr algn="ctr" fontAlgn="b"/>
                      <a:r>
                        <a:rPr lang="en-US" sz="900" b="0" i="0" u="none" strike="noStrike">
                          <a:effectLst/>
                          <a:latin typeface="Arial"/>
                        </a:rPr>
                        <a:t>60,000 - 400,000</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900" b="0" i="0" u="none" strike="noStrike">
                          <a:effectLst/>
                          <a:latin typeface="Arial"/>
                        </a:rPr>
                        <a:t>114,961 - 1,061,921</a:t>
                      </a: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5 - highest</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3.78</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-0.23</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-0.86</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9.99</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-5.13</a:t>
                      </a: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900" b="0" i="0" u="none" strike="noStrike">
                        <a:effectLst/>
                        <a:latin typeface="Arial"/>
                      </a:endParaRPr>
                    </a:p>
                  </a:txBody>
                  <a:tcPr marL="6208" marR="6208" marT="620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900" b="0" i="0" u="none" strike="noStrike">
                          <a:effectLst/>
                          <a:latin typeface="Arial"/>
                        </a:rPr>
                        <a:t>0.00</a:t>
                      </a:r>
                    </a:p>
                  </a:txBody>
                  <a:tcPr marL="6208" marR="6208" marT="6208"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04204">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900" b="0" i="0" u="none" strike="noStrike">
                        <a:effectLst/>
                        <a:latin typeface="Arial"/>
                      </a:endParaRPr>
                    </a:p>
                  </a:txBody>
                  <a:tcPr marL="6208" marR="6208" marT="6208" marB="0" anchor="b">
                    <a:lnL>
                      <a:noFill/>
                    </a:lnL>
                    <a:lnR>
                      <a:noFill/>
                    </a:lnR>
                    <a:lnT>
                      <a:noFill/>
                    </a:lnT>
                    <a:lnB>
                      <a:noFill/>
                    </a:lnB>
                  </a:tcPr>
                </a:tc>
                <a:tc>
                  <a:txBody>
                    <a:bodyPr/>
                    <a:lstStyle/>
                    <a:p>
                      <a:pPr algn="ctr" fontAlgn="b"/>
                      <a:r>
                        <a:rPr lang="en-US" sz="900" b="0" i="0" u="none" strike="noStrike">
                          <a:effectLst/>
                          <a:latin typeface="Arial"/>
                        </a:rPr>
                        <a:t>Total</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15.85</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0.00</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-3.31</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26.13</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a:effectLst/>
                          <a:latin typeface="Arial"/>
                        </a:rPr>
                        <a:t>-6.86</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a:effectLst/>
                          <a:latin typeface="Arial"/>
                        </a:rPr>
                        <a:t> </a:t>
                      </a:r>
                    </a:p>
                  </a:txBody>
                  <a:tcPr marL="6208" marR="6208" marT="620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900" b="0" i="0" u="none" strike="noStrike" dirty="0">
                          <a:effectLst/>
                          <a:latin typeface="Arial"/>
                        </a:rPr>
                        <a:t>-0.11</a:t>
                      </a:r>
                    </a:p>
                  </a:txBody>
                  <a:tcPr marL="6208" marR="6208" marT="6208"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40906">
                <a:tc>
                  <a:txBody>
                    <a:bodyPr/>
                    <a:lstStyle/>
                    <a:p>
                      <a:pPr algn="l" fontAlgn="b"/>
                      <a:r>
                        <a:rPr lang="en-US" sz="900" b="0" i="0" u="none" strike="noStrike">
                          <a:effectLst/>
                          <a:latin typeface="Arial"/>
                        </a:rPr>
                        <a:t> </a:t>
                      </a:r>
                    </a:p>
                  </a:txBody>
                  <a:tcPr marL="6208" marR="6208" marT="6208"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a:effectLst/>
                          <a:latin typeface="Arial"/>
                        </a:rPr>
                        <a:t> </a:t>
                      </a:r>
                    </a:p>
                  </a:txBody>
                  <a:tcPr marL="6208" marR="6208" marT="6208"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900" b="0" i="0" u="none" strike="noStrike" dirty="0">
                          <a:effectLst/>
                          <a:latin typeface="Arial"/>
                        </a:rPr>
                        <a:t> </a:t>
                      </a:r>
                    </a:p>
                  </a:txBody>
                  <a:tcPr marL="6208" marR="6208" marT="6208"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95417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209981"/>
            <a:ext cx="9144000" cy="418419"/>
          </a:xfrm>
          <a:prstGeom prst="rect">
            <a:avLst/>
          </a:prstGeom>
          <a:noFill/>
          <a:ln w="9525">
            <a:noFill/>
            <a:miter lim="800000"/>
            <a:headEnd/>
            <a:tailEnd/>
          </a:ln>
        </p:spPr>
        <p:txBody>
          <a:bodyPr anchor="ctr"/>
          <a:lstStyle/>
          <a:p>
            <a:pPr algn="ctr" fontAlgn="base">
              <a:spcBef>
                <a:spcPct val="0"/>
              </a:spcBef>
              <a:spcAft>
                <a:spcPct val="0"/>
              </a:spcAft>
            </a:pPr>
            <a:r>
              <a:rPr lang="en-US" sz="2400" dirty="0">
                <a:solidFill>
                  <a:srgbClr val="000000"/>
                </a:solidFill>
              </a:rPr>
              <a:t>Hypothetical Example of CPI Methodology</a:t>
            </a:r>
          </a:p>
        </p:txBody>
      </p:sp>
      <p:sp>
        <p:nvSpPr>
          <p:cNvPr id="22531" name="Text Box 3"/>
          <p:cNvSpPr txBox="1">
            <a:spLocks noChangeArrowheads="1"/>
          </p:cNvSpPr>
          <p:nvPr/>
        </p:nvSpPr>
        <p:spPr bwMode="auto">
          <a:xfrm>
            <a:off x="0" y="6643688"/>
            <a:ext cx="6096000" cy="240066"/>
          </a:xfrm>
          <a:prstGeom prst="rect">
            <a:avLst/>
          </a:prstGeom>
          <a:noFill/>
          <a:ln w="9525">
            <a:noFill/>
            <a:miter lim="800000"/>
            <a:headEnd/>
            <a:tailEnd/>
          </a:ln>
        </p:spPr>
        <p:txBody>
          <a:bodyPr>
            <a:spAutoFit/>
          </a:bodyPr>
          <a:lstStyle/>
          <a:p>
            <a:pPr fontAlgn="base">
              <a:lnSpc>
                <a:spcPct val="80000"/>
              </a:lnSpc>
              <a:spcBef>
                <a:spcPct val="0"/>
              </a:spcBef>
              <a:spcAft>
                <a:spcPct val="0"/>
              </a:spcAft>
            </a:pPr>
            <a:r>
              <a:rPr lang="en-US" sz="1200" baseline="30000" dirty="0" smtClean="0">
                <a:solidFill>
                  <a:srgbClr val="000000"/>
                </a:solidFill>
                <a:latin typeface="Calibri"/>
                <a:cs typeface="Calibri"/>
              </a:rPr>
              <a:t>†</a:t>
            </a:r>
            <a:r>
              <a:rPr lang="en-US" sz="1200" dirty="0" smtClean="0">
                <a:solidFill>
                  <a:srgbClr val="000000"/>
                </a:solidFill>
              </a:rPr>
              <a:t>Unobserved</a:t>
            </a:r>
            <a:r>
              <a:rPr lang="en-US" sz="1200" dirty="0">
                <a:solidFill>
                  <a:srgbClr val="000000"/>
                </a:solidFill>
              </a:rPr>
              <a:t>; estimate based on property </a:t>
            </a:r>
            <a:r>
              <a:rPr lang="en-US" sz="1200" dirty="0" smtClean="0">
                <a:solidFill>
                  <a:srgbClr val="000000"/>
                </a:solidFill>
              </a:rPr>
              <a:t>value</a:t>
            </a:r>
            <a:endParaRPr lang="en-US" sz="1200" dirty="0">
              <a:solidFill>
                <a:srgbClr val="000000"/>
              </a:solidFill>
            </a:endParaRPr>
          </a:p>
        </p:txBody>
      </p:sp>
      <p:sp>
        <p:nvSpPr>
          <p:cNvPr id="22532" name="Text Box 4"/>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Table for Box </a:t>
            </a:r>
            <a:r>
              <a:rPr lang="en-US" sz="1400" b="1" dirty="0" smtClean="0">
                <a:solidFill>
                  <a:srgbClr val="000000"/>
                </a:solidFill>
              </a:rPr>
              <a:t>3</a:t>
            </a:r>
            <a:endParaRPr lang="en-US" sz="1400" b="1" dirty="0">
              <a:solidFill>
                <a:srgbClr val="000000"/>
              </a:solidFill>
            </a:endParaRPr>
          </a:p>
        </p:txBody>
      </p:sp>
      <p:grpSp>
        <p:nvGrpSpPr>
          <p:cNvPr id="175107" name="Group 3"/>
          <p:cNvGrpSpPr>
            <a:grpSpLocks noChangeAspect="1"/>
          </p:cNvGrpSpPr>
          <p:nvPr/>
        </p:nvGrpSpPr>
        <p:grpSpPr bwMode="auto">
          <a:xfrm>
            <a:off x="187325" y="628650"/>
            <a:ext cx="8728075" cy="6015038"/>
            <a:chOff x="118" y="396"/>
            <a:chExt cx="5498" cy="3789"/>
          </a:xfrm>
        </p:grpSpPr>
        <p:sp>
          <p:nvSpPr>
            <p:cNvPr id="175106" name="AutoShape 2"/>
            <p:cNvSpPr>
              <a:spLocks noChangeAspect="1" noChangeArrowheads="1" noTextEdit="1"/>
            </p:cNvSpPr>
            <p:nvPr/>
          </p:nvSpPr>
          <p:spPr bwMode="auto">
            <a:xfrm>
              <a:off x="118" y="396"/>
              <a:ext cx="5498" cy="37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175308" name="Group 204"/>
            <p:cNvGrpSpPr>
              <a:grpSpLocks/>
            </p:cNvGrpSpPr>
            <p:nvPr/>
          </p:nvGrpSpPr>
          <p:grpSpPr bwMode="auto">
            <a:xfrm>
              <a:off x="113" y="391"/>
              <a:ext cx="5503" cy="3794"/>
              <a:chOff x="113" y="391"/>
              <a:chExt cx="5503" cy="3794"/>
            </a:xfrm>
          </p:grpSpPr>
          <p:sp>
            <p:nvSpPr>
              <p:cNvPr id="175108" name="Rectangle 4"/>
              <p:cNvSpPr>
                <a:spLocks noChangeArrowheads="1"/>
              </p:cNvSpPr>
              <p:nvPr/>
            </p:nvSpPr>
            <p:spPr bwMode="auto">
              <a:xfrm>
                <a:off x="3483" y="406"/>
                <a:ext cx="733"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cs typeface="Arial" pitchFamily="34" charset="0"/>
                  </a:rPr>
                  <a:t>Sample (Observed)</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109" name="Rectangle 5"/>
              <p:cNvSpPr>
                <a:spLocks noChangeArrowheads="1"/>
              </p:cNvSpPr>
              <p:nvPr/>
            </p:nvSpPr>
            <p:spPr bwMode="auto">
              <a:xfrm>
                <a:off x="137" y="505"/>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0" name="Rectangle 6"/>
              <p:cNvSpPr>
                <a:spLocks noChangeArrowheads="1"/>
              </p:cNvSpPr>
              <p:nvPr/>
            </p:nvSpPr>
            <p:spPr bwMode="auto">
              <a:xfrm>
                <a:off x="2265" y="505"/>
                <a:ext cx="95"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1" name="Rectangle 7"/>
              <p:cNvSpPr>
                <a:spLocks noChangeArrowheads="1"/>
              </p:cNvSpPr>
              <p:nvPr/>
            </p:nvSpPr>
            <p:spPr bwMode="auto">
              <a:xfrm>
                <a:off x="2727" y="505"/>
                <a:ext cx="95"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B</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2" name="Rectangle 8"/>
              <p:cNvSpPr>
                <a:spLocks noChangeArrowheads="1"/>
              </p:cNvSpPr>
              <p:nvPr/>
            </p:nvSpPr>
            <p:spPr bwMode="auto">
              <a:xfrm>
                <a:off x="3188" y="505"/>
                <a:ext cx="95"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3" name="Rectangle 9"/>
              <p:cNvSpPr>
                <a:spLocks noChangeArrowheads="1"/>
              </p:cNvSpPr>
              <p:nvPr/>
            </p:nvSpPr>
            <p:spPr bwMode="auto">
              <a:xfrm>
                <a:off x="3831" y="505"/>
                <a:ext cx="8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4" name="Rectangle 10"/>
              <p:cNvSpPr>
                <a:spLocks noChangeArrowheads="1"/>
              </p:cNvSpPr>
              <p:nvPr/>
            </p:nvSpPr>
            <p:spPr bwMode="auto">
              <a:xfrm>
                <a:off x="4521" y="505"/>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5" name="Rectangle 11"/>
              <p:cNvSpPr>
                <a:spLocks noChangeArrowheads="1"/>
              </p:cNvSpPr>
              <p:nvPr/>
            </p:nvSpPr>
            <p:spPr bwMode="auto">
              <a:xfrm>
                <a:off x="4940" y="505"/>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6" name="Rectangle 12"/>
              <p:cNvSpPr>
                <a:spLocks noChangeArrowheads="1"/>
              </p:cNvSpPr>
              <p:nvPr/>
            </p:nvSpPr>
            <p:spPr bwMode="auto">
              <a:xfrm>
                <a:off x="5359" y="505"/>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7" name="Rectangle 13"/>
              <p:cNvSpPr>
                <a:spLocks noChangeArrowheads="1"/>
              </p:cNvSpPr>
              <p:nvPr/>
            </p:nvSpPr>
            <p:spPr bwMode="auto">
              <a:xfrm>
                <a:off x="442" y="634"/>
                <a:ext cx="21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Type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8" name="Rectangle 14"/>
              <p:cNvSpPr>
                <a:spLocks noChangeArrowheads="1"/>
              </p:cNvSpPr>
              <p:nvPr/>
            </p:nvSpPr>
            <p:spPr bwMode="auto">
              <a:xfrm>
                <a:off x="2270" y="634"/>
                <a:ext cx="8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19" name="Rectangle 15"/>
              <p:cNvSpPr>
                <a:spLocks noChangeArrowheads="1"/>
              </p:cNvSpPr>
              <p:nvPr/>
            </p:nvSpPr>
            <p:spPr bwMode="auto">
              <a:xfrm>
                <a:off x="2736" y="634"/>
                <a:ext cx="8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0" name="Rectangle 16"/>
              <p:cNvSpPr>
                <a:spLocks noChangeArrowheads="1"/>
              </p:cNvSpPr>
              <p:nvPr/>
            </p:nvSpPr>
            <p:spPr bwMode="auto">
              <a:xfrm>
                <a:off x="3198" y="634"/>
                <a:ext cx="8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1" name="Rectangle 17"/>
              <p:cNvSpPr>
                <a:spLocks noChangeArrowheads="1"/>
              </p:cNvSpPr>
              <p:nvPr/>
            </p:nvSpPr>
            <p:spPr bwMode="auto">
              <a:xfrm>
                <a:off x="4959" y="634"/>
                <a:ext cx="8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2" name="Rectangle 18"/>
              <p:cNvSpPr>
                <a:spLocks noChangeArrowheads="1"/>
              </p:cNvSpPr>
              <p:nvPr/>
            </p:nvSpPr>
            <p:spPr bwMode="auto">
              <a:xfrm>
                <a:off x="5383" y="634"/>
                <a:ext cx="8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3" name="Rectangle 19"/>
              <p:cNvSpPr>
                <a:spLocks noChangeArrowheads="1"/>
              </p:cNvSpPr>
              <p:nvPr/>
            </p:nvSpPr>
            <p:spPr bwMode="auto">
              <a:xfrm>
                <a:off x="442" y="763"/>
                <a:ext cx="2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4" name="Rectangle 20"/>
              <p:cNvSpPr>
                <a:spLocks noChangeArrowheads="1"/>
              </p:cNvSpPr>
              <p:nvPr/>
            </p:nvSpPr>
            <p:spPr bwMode="auto">
              <a:xfrm>
                <a:off x="642" y="862"/>
                <a:ext cx="3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5" name="Rectangle 21"/>
              <p:cNvSpPr>
                <a:spLocks noChangeArrowheads="1"/>
              </p:cNvSpPr>
              <p:nvPr/>
            </p:nvSpPr>
            <p:spPr bwMode="auto">
              <a:xfrm>
                <a:off x="2227" y="8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6" name="Rectangle 22"/>
              <p:cNvSpPr>
                <a:spLocks noChangeArrowheads="1"/>
              </p:cNvSpPr>
              <p:nvPr/>
            </p:nvSpPr>
            <p:spPr bwMode="auto">
              <a:xfrm>
                <a:off x="2693" y="8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7" name="Rectangle 23"/>
              <p:cNvSpPr>
                <a:spLocks noChangeArrowheads="1"/>
              </p:cNvSpPr>
              <p:nvPr/>
            </p:nvSpPr>
            <p:spPr bwMode="auto">
              <a:xfrm>
                <a:off x="3155" y="8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8" name="Rectangle 24"/>
              <p:cNvSpPr>
                <a:spLocks noChangeArrowheads="1"/>
              </p:cNvSpPr>
              <p:nvPr/>
            </p:nvSpPr>
            <p:spPr bwMode="auto">
              <a:xfrm>
                <a:off x="3788" y="8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29" name="Rectangle 25"/>
              <p:cNvSpPr>
                <a:spLocks noChangeArrowheads="1"/>
              </p:cNvSpPr>
              <p:nvPr/>
            </p:nvSpPr>
            <p:spPr bwMode="auto">
              <a:xfrm>
                <a:off x="4469" y="8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0" name="Rectangle 26"/>
              <p:cNvSpPr>
                <a:spLocks noChangeArrowheads="1"/>
              </p:cNvSpPr>
              <p:nvPr/>
            </p:nvSpPr>
            <p:spPr bwMode="auto">
              <a:xfrm>
                <a:off x="4888" y="8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1" name="Rectangle 27"/>
              <p:cNvSpPr>
                <a:spLocks noChangeArrowheads="1"/>
              </p:cNvSpPr>
              <p:nvPr/>
            </p:nvSpPr>
            <p:spPr bwMode="auto">
              <a:xfrm>
                <a:off x="5307" y="8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2" name="Rectangle 28"/>
              <p:cNvSpPr>
                <a:spLocks noChangeArrowheads="1"/>
              </p:cNvSpPr>
              <p:nvPr/>
            </p:nvSpPr>
            <p:spPr bwMode="auto">
              <a:xfrm>
                <a:off x="642" y="962"/>
                <a:ext cx="31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Owners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3" name="Rectangle 29"/>
              <p:cNvSpPr>
                <a:spLocks noChangeArrowheads="1"/>
              </p:cNvSpPr>
              <p:nvPr/>
            </p:nvSpPr>
            <p:spPr bwMode="auto">
              <a:xfrm>
                <a:off x="2227" y="9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4" name="Rectangle 30"/>
              <p:cNvSpPr>
                <a:spLocks noChangeArrowheads="1"/>
              </p:cNvSpPr>
              <p:nvPr/>
            </p:nvSpPr>
            <p:spPr bwMode="auto">
              <a:xfrm>
                <a:off x="2693" y="9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5" name="Rectangle 31"/>
              <p:cNvSpPr>
                <a:spLocks noChangeArrowheads="1"/>
              </p:cNvSpPr>
              <p:nvPr/>
            </p:nvSpPr>
            <p:spPr bwMode="auto">
              <a:xfrm>
                <a:off x="3155" y="9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6" name="Rectangle 32"/>
              <p:cNvSpPr>
                <a:spLocks noChangeArrowheads="1"/>
              </p:cNvSpPr>
              <p:nvPr/>
            </p:nvSpPr>
            <p:spPr bwMode="auto">
              <a:xfrm>
                <a:off x="3788" y="962"/>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7" name="Rectangle 33"/>
              <p:cNvSpPr>
                <a:spLocks noChangeArrowheads="1"/>
              </p:cNvSpPr>
              <p:nvPr/>
            </p:nvSpPr>
            <p:spPr bwMode="auto">
              <a:xfrm>
                <a:off x="4469" y="9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8" name="Rectangle 34"/>
              <p:cNvSpPr>
                <a:spLocks noChangeArrowheads="1"/>
              </p:cNvSpPr>
              <p:nvPr/>
            </p:nvSpPr>
            <p:spPr bwMode="auto">
              <a:xfrm>
                <a:off x="4888" y="9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39" name="Rectangle 35"/>
              <p:cNvSpPr>
                <a:spLocks noChangeArrowheads="1"/>
              </p:cNvSpPr>
              <p:nvPr/>
            </p:nvSpPr>
            <p:spPr bwMode="auto">
              <a:xfrm>
                <a:off x="5307" y="9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0" name="Rectangle 36"/>
              <p:cNvSpPr>
                <a:spLocks noChangeArrowheads="1"/>
              </p:cNvSpPr>
              <p:nvPr/>
            </p:nvSpPr>
            <p:spPr bwMode="auto">
              <a:xfrm>
                <a:off x="642" y="1058"/>
                <a:ext cx="21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Total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1" name="Rectangle 37"/>
              <p:cNvSpPr>
                <a:spLocks noChangeArrowheads="1"/>
              </p:cNvSpPr>
              <p:nvPr/>
            </p:nvSpPr>
            <p:spPr bwMode="auto">
              <a:xfrm>
                <a:off x="2217" y="1058"/>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2" name="Rectangle 38"/>
              <p:cNvSpPr>
                <a:spLocks noChangeArrowheads="1"/>
              </p:cNvSpPr>
              <p:nvPr/>
            </p:nvSpPr>
            <p:spPr bwMode="auto">
              <a:xfrm>
                <a:off x="2684" y="1058"/>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3" name="Rectangle 39"/>
              <p:cNvSpPr>
                <a:spLocks noChangeArrowheads="1"/>
              </p:cNvSpPr>
              <p:nvPr/>
            </p:nvSpPr>
            <p:spPr bwMode="auto">
              <a:xfrm>
                <a:off x="3145" y="1058"/>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4" name="Rectangle 40"/>
              <p:cNvSpPr>
                <a:spLocks noChangeArrowheads="1"/>
              </p:cNvSpPr>
              <p:nvPr/>
            </p:nvSpPr>
            <p:spPr bwMode="auto">
              <a:xfrm>
                <a:off x="3779" y="1058"/>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750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5" name="Rectangle 41"/>
              <p:cNvSpPr>
                <a:spLocks noChangeArrowheads="1"/>
              </p:cNvSpPr>
              <p:nvPr/>
            </p:nvSpPr>
            <p:spPr bwMode="auto">
              <a:xfrm>
                <a:off x="4459" y="1058"/>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5,000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6" name="Rectangle 42"/>
              <p:cNvSpPr>
                <a:spLocks noChangeArrowheads="1"/>
              </p:cNvSpPr>
              <p:nvPr/>
            </p:nvSpPr>
            <p:spPr bwMode="auto">
              <a:xfrm>
                <a:off x="4878" y="1058"/>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7" name="Rectangle 43"/>
              <p:cNvSpPr>
                <a:spLocks noChangeArrowheads="1"/>
              </p:cNvSpPr>
              <p:nvPr/>
            </p:nvSpPr>
            <p:spPr bwMode="auto">
              <a:xfrm>
                <a:off x="5302" y="1058"/>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8" name="Rectangle 44"/>
              <p:cNvSpPr>
                <a:spLocks noChangeArrowheads="1"/>
              </p:cNvSpPr>
              <p:nvPr/>
            </p:nvSpPr>
            <p:spPr bwMode="auto">
              <a:xfrm>
                <a:off x="442" y="1191"/>
                <a:ext cx="80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 Level (Period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49" name="Rectangle 45"/>
              <p:cNvSpPr>
                <a:spLocks noChangeArrowheads="1"/>
              </p:cNvSpPr>
              <p:nvPr/>
            </p:nvSpPr>
            <p:spPr bwMode="auto">
              <a:xfrm>
                <a:off x="642" y="1291"/>
                <a:ext cx="5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Tenants' Rent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0" name="Rectangle 46"/>
              <p:cNvSpPr>
                <a:spLocks noChangeArrowheads="1"/>
              </p:cNvSpPr>
              <p:nvPr/>
            </p:nvSpPr>
            <p:spPr bwMode="auto">
              <a:xfrm>
                <a:off x="2227" y="1291"/>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1" name="Rectangle 47"/>
              <p:cNvSpPr>
                <a:spLocks noChangeArrowheads="1"/>
              </p:cNvSpPr>
              <p:nvPr/>
            </p:nvSpPr>
            <p:spPr bwMode="auto">
              <a:xfrm>
                <a:off x="2693" y="1291"/>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2" name="Rectangle 48"/>
              <p:cNvSpPr>
                <a:spLocks noChangeArrowheads="1"/>
              </p:cNvSpPr>
              <p:nvPr/>
            </p:nvSpPr>
            <p:spPr bwMode="auto">
              <a:xfrm>
                <a:off x="3155" y="1291"/>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3" name="Rectangle 49"/>
              <p:cNvSpPr>
                <a:spLocks noChangeArrowheads="1"/>
              </p:cNvSpPr>
              <p:nvPr/>
            </p:nvSpPr>
            <p:spPr bwMode="auto">
              <a:xfrm>
                <a:off x="642" y="1405"/>
                <a:ext cx="21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4" name="Rectangle 50"/>
              <p:cNvSpPr>
                <a:spLocks noChangeArrowheads="1"/>
              </p:cNvSpPr>
              <p:nvPr/>
            </p:nvSpPr>
            <p:spPr bwMode="auto">
              <a:xfrm>
                <a:off x="803" y="1391"/>
                <a:ext cx="57" cy="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rgbClr val="000000"/>
                    </a:solidFill>
                    <a:effectLst/>
                    <a:latin typeface="Calibri" pitchFamily="34" charset="0"/>
                    <a:cs typeface="Arial" pitchFamily="34" charset="0"/>
                  </a:rPr>
                  <a: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5" name="Rectangle 51"/>
              <p:cNvSpPr>
                <a:spLocks noChangeArrowheads="1"/>
              </p:cNvSpPr>
              <p:nvPr/>
            </p:nvSpPr>
            <p:spPr bwMode="auto">
              <a:xfrm>
                <a:off x="2227" y="1405"/>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6" name="Rectangle 52"/>
              <p:cNvSpPr>
                <a:spLocks noChangeArrowheads="1"/>
              </p:cNvSpPr>
              <p:nvPr/>
            </p:nvSpPr>
            <p:spPr bwMode="auto">
              <a:xfrm>
                <a:off x="2693" y="1405"/>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7" name="Rectangle 53"/>
              <p:cNvSpPr>
                <a:spLocks noChangeArrowheads="1"/>
              </p:cNvSpPr>
              <p:nvPr/>
            </p:nvSpPr>
            <p:spPr bwMode="auto">
              <a:xfrm>
                <a:off x="3155" y="1405"/>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8" name="Rectangle 54"/>
              <p:cNvSpPr>
                <a:spLocks noChangeArrowheads="1"/>
              </p:cNvSpPr>
              <p:nvPr/>
            </p:nvSpPr>
            <p:spPr bwMode="auto">
              <a:xfrm>
                <a:off x="442" y="1534"/>
                <a:ext cx="8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Housing Expenditures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59" name="Rectangle 55"/>
              <p:cNvSpPr>
                <a:spLocks noChangeArrowheads="1"/>
              </p:cNvSpPr>
              <p:nvPr/>
            </p:nvSpPr>
            <p:spPr bwMode="auto">
              <a:xfrm>
                <a:off x="642" y="1634"/>
                <a:ext cx="3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0" name="Rectangle 56"/>
              <p:cNvSpPr>
                <a:spLocks noChangeArrowheads="1"/>
              </p:cNvSpPr>
              <p:nvPr/>
            </p:nvSpPr>
            <p:spPr bwMode="auto">
              <a:xfrm>
                <a:off x="2174" y="1634"/>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1" name="Rectangle 57"/>
              <p:cNvSpPr>
                <a:spLocks noChangeArrowheads="1"/>
              </p:cNvSpPr>
              <p:nvPr/>
            </p:nvSpPr>
            <p:spPr bwMode="auto">
              <a:xfrm>
                <a:off x="2641" y="1634"/>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2" name="Rectangle 58"/>
              <p:cNvSpPr>
                <a:spLocks noChangeArrowheads="1"/>
              </p:cNvSpPr>
              <p:nvPr/>
            </p:nvSpPr>
            <p:spPr bwMode="auto">
              <a:xfrm>
                <a:off x="3103" y="1634"/>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3" name="Rectangle 59"/>
              <p:cNvSpPr>
                <a:spLocks noChangeArrowheads="1"/>
              </p:cNvSpPr>
              <p:nvPr/>
            </p:nvSpPr>
            <p:spPr bwMode="auto">
              <a:xfrm>
                <a:off x="3712" y="16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110,000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4" name="Rectangle 60"/>
              <p:cNvSpPr>
                <a:spLocks noChangeArrowheads="1"/>
              </p:cNvSpPr>
              <p:nvPr/>
            </p:nvSpPr>
            <p:spPr bwMode="auto">
              <a:xfrm>
                <a:off x="4426" y="16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700,000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5" name="Rectangle 61"/>
              <p:cNvSpPr>
                <a:spLocks noChangeArrowheads="1"/>
              </p:cNvSpPr>
              <p:nvPr/>
            </p:nvSpPr>
            <p:spPr bwMode="auto">
              <a:xfrm>
                <a:off x="4845" y="16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6" name="Rectangle 62"/>
              <p:cNvSpPr>
                <a:spLocks noChangeArrowheads="1"/>
              </p:cNvSpPr>
              <p:nvPr/>
            </p:nvSpPr>
            <p:spPr bwMode="auto">
              <a:xfrm>
                <a:off x="5264" y="16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7" name="Rectangle 63"/>
              <p:cNvSpPr>
                <a:spLocks noChangeArrowheads="1"/>
              </p:cNvSpPr>
              <p:nvPr/>
            </p:nvSpPr>
            <p:spPr bwMode="auto">
              <a:xfrm>
                <a:off x="642" y="1734"/>
                <a:ext cx="31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Owners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8" name="Rectangle 64"/>
              <p:cNvSpPr>
                <a:spLocks noChangeArrowheads="1"/>
              </p:cNvSpPr>
              <p:nvPr/>
            </p:nvSpPr>
            <p:spPr bwMode="auto">
              <a:xfrm>
                <a:off x="2174" y="1734"/>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69" name="Rectangle 65"/>
              <p:cNvSpPr>
                <a:spLocks noChangeArrowheads="1"/>
              </p:cNvSpPr>
              <p:nvPr/>
            </p:nvSpPr>
            <p:spPr bwMode="auto">
              <a:xfrm>
                <a:off x="2641" y="1734"/>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0" name="Rectangle 66"/>
              <p:cNvSpPr>
                <a:spLocks noChangeArrowheads="1"/>
              </p:cNvSpPr>
              <p:nvPr/>
            </p:nvSpPr>
            <p:spPr bwMode="auto">
              <a:xfrm>
                <a:off x="3103" y="1734"/>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1" name="Rectangle 67"/>
              <p:cNvSpPr>
                <a:spLocks noChangeArrowheads="1"/>
              </p:cNvSpPr>
              <p:nvPr/>
            </p:nvSpPr>
            <p:spPr bwMode="auto">
              <a:xfrm>
                <a:off x="3712" y="17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140,000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2" name="Rectangle 68"/>
              <p:cNvSpPr>
                <a:spLocks noChangeArrowheads="1"/>
              </p:cNvSpPr>
              <p:nvPr/>
            </p:nvSpPr>
            <p:spPr bwMode="auto">
              <a:xfrm>
                <a:off x="4426" y="17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800,000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3" name="Rectangle 69"/>
              <p:cNvSpPr>
                <a:spLocks noChangeArrowheads="1"/>
              </p:cNvSpPr>
              <p:nvPr/>
            </p:nvSpPr>
            <p:spPr bwMode="auto">
              <a:xfrm>
                <a:off x="4845" y="17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4" name="Rectangle 70"/>
              <p:cNvSpPr>
                <a:spLocks noChangeArrowheads="1"/>
              </p:cNvSpPr>
              <p:nvPr/>
            </p:nvSpPr>
            <p:spPr bwMode="auto">
              <a:xfrm>
                <a:off x="5264" y="1734"/>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5" name="Rectangle 71"/>
              <p:cNvSpPr>
                <a:spLocks noChangeArrowheads="1"/>
              </p:cNvSpPr>
              <p:nvPr/>
            </p:nvSpPr>
            <p:spPr bwMode="auto">
              <a:xfrm>
                <a:off x="642" y="1829"/>
                <a:ext cx="21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Total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6" name="Rectangle 72"/>
              <p:cNvSpPr>
                <a:spLocks noChangeArrowheads="1"/>
              </p:cNvSpPr>
              <p:nvPr/>
            </p:nvSpPr>
            <p:spPr bwMode="auto">
              <a:xfrm>
                <a:off x="2146" y="1829"/>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100,000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7" name="Rectangle 73"/>
              <p:cNvSpPr>
                <a:spLocks noChangeArrowheads="1"/>
              </p:cNvSpPr>
              <p:nvPr/>
            </p:nvSpPr>
            <p:spPr bwMode="auto">
              <a:xfrm>
                <a:off x="2612" y="1829"/>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100,000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8" name="Rectangle 74"/>
              <p:cNvSpPr>
                <a:spLocks noChangeArrowheads="1"/>
              </p:cNvSpPr>
              <p:nvPr/>
            </p:nvSpPr>
            <p:spPr bwMode="auto">
              <a:xfrm>
                <a:off x="3093" y="1829"/>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50,000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79" name="Rectangle 75"/>
              <p:cNvSpPr>
                <a:spLocks noChangeArrowheads="1"/>
              </p:cNvSpPr>
              <p:nvPr/>
            </p:nvSpPr>
            <p:spPr bwMode="auto">
              <a:xfrm>
                <a:off x="3707" y="1829"/>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0" name="Rectangle 76"/>
              <p:cNvSpPr>
                <a:spLocks noChangeArrowheads="1"/>
              </p:cNvSpPr>
              <p:nvPr/>
            </p:nvSpPr>
            <p:spPr bwMode="auto">
              <a:xfrm>
                <a:off x="4388" y="1829"/>
                <a:ext cx="40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1,500,000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1" name="Rectangle 77"/>
              <p:cNvSpPr>
                <a:spLocks noChangeArrowheads="1"/>
              </p:cNvSpPr>
              <p:nvPr/>
            </p:nvSpPr>
            <p:spPr bwMode="auto">
              <a:xfrm>
                <a:off x="4807" y="1829"/>
                <a:ext cx="40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1,000,000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2" name="Rectangle 78"/>
              <p:cNvSpPr>
                <a:spLocks noChangeArrowheads="1"/>
              </p:cNvSpPr>
              <p:nvPr/>
            </p:nvSpPr>
            <p:spPr bwMode="auto">
              <a:xfrm>
                <a:off x="5259" y="1829"/>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500,000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3" name="Rectangle 79"/>
              <p:cNvSpPr>
                <a:spLocks noChangeArrowheads="1"/>
              </p:cNvSpPr>
              <p:nvPr/>
            </p:nvSpPr>
            <p:spPr bwMode="auto">
              <a:xfrm>
                <a:off x="137" y="1962"/>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4" name="Rectangle 80"/>
              <p:cNvSpPr>
                <a:spLocks noChangeArrowheads="1"/>
              </p:cNvSpPr>
              <p:nvPr/>
            </p:nvSpPr>
            <p:spPr bwMode="auto">
              <a:xfrm>
                <a:off x="442" y="1962"/>
                <a:ext cx="163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Probability of Segment's Inclusion in Sample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5" name="Rectangle 81"/>
              <p:cNvSpPr>
                <a:spLocks noChangeArrowheads="1"/>
              </p:cNvSpPr>
              <p:nvPr/>
            </p:nvSpPr>
            <p:spPr bwMode="auto">
              <a:xfrm>
                <a:off x="2193" y="19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0.067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6" name="Rectangle 82"/>
              <p:cNvSpPr>
                <a:spLocks noChangeArrowheads="1"/>
              </p:cNvSpPr>
              <p:nvPr/>
            </p:nvSpPr>
            <p:spPr bwMode="auto">
              <a:xfrm>
                <a:off x="2660" y="19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0.067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7" name="Rectangle 83"/>
              <p:cNvSpPr>
                <a:spLocks noChangeArrowheads="1"/>
              </p:cNvSpPr>
              <p:nvPr/>
            </p:nvSpPr>
            <p:spPr bwMode="auto">
              <a:xfrm>
                <a:off x="3122" y="1962"/>
                <a:ext cx="2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0.033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8" name="Rectangle 84"/>
              <p:cNvSpPr>
                <a:spLocks noChangeArrowheads="1"/>
              </p:cNvSpPr>
              <p:nvPr/>
            </p:nvSpPr>
            <p:spPr bwMode="auto">
              <a:xfrm>
                <a:off x="137" y="2091"/>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89" name="Rectangle 85"/>
              <p:cNvSpPr>
                <a:spLocks noChangeArrowheads="1"/>
              </p:cNvSpPr>
              <p:nvPr/>
            </p:nvSpPr>
            <p:spPr bwMode="auto">
              <a:xfrm>
                <a:off x="442" y="2091"/>
                <a:ext cx="64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Segment Weight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0" name="Rectangle 86"/>
              <p:cNvSpPr>
                <a:spLocks noChangeArrowheads="1"/>
              </p:cNvSpPr>
              <p:nvPr/>
            </p:nvSpPr>
            <p:spPr bwMode="auto">
              <a:xfrm>
                <a:off x="2246" y="2091"/>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1" name="Rectangle 87"/>
              <p:cNvSpPr>
                <a:spLocks noChangeArrowheads="1"/>
              </p:cNvSpPr>
              <p:nvPr/>
            </p:nvSpPr>
            <p:spPr bwMode="auto">
              <a:xfrm>
                <a:off x="2712" y="2091"/>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2" name="Rectangle 88"/>
              <p:cNvSpPr>
                <a:spLocks noChangeArrowheads="1"/>
              </p:cNvSpPr>
              <p:nvPr/>
            </p:nvSpPr>
            <p:spPr bwMode="auto">
              <a:xfrm>
                <a:off x="3174" y="2091"/>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3" name="Rectangle 89"/>
              <p:cNvSpPr>
                <a:spLocks noChangeArrowheads="1"/>
              </p:cNvSpPr>
              <p:nvPr/>
            </p:nvSpPr>
            <p:spPr bwMode="auto">
              <a:xfrm>
                <a:off x="442" y="2219"/>
                <a:ext cx="96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Number of Sampled Units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4" name="Rectangle 90"/>
              <p:cNvSpPr>
                <a:spLocks noChangeArrowheads="1"/>
              </p:cNvSpPr>
              <p:nvPr/>
            </p:nvSpPr>
            <p:spPr bwMode="auto">
              <a:xfrm>
                <a:off x="642" y="2319"/>
                <a:ext cx="3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5" name="Rectangle 91"/>
              <p:cNvSpPr>
                <a:spLocks noChangeArrowheads="1"/>
              </p:cNvSpPr>
              <p:nvPr/>
            </p:nvSpPr>
            <p:spPr bwMode="auto">
              <a:xfrm>
                <a:off x="2246" y="2319"/>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6" name="Rectangle 92"/>
              <p:cNvSpPr>
                <a:spLocks noChangeArrowheads="1"/>
              </p:cNvSpPr>
              <p:nvPr/>
            </p:nvSpPr>
            <p:spPr bwMode="auto">
              <a:xfrm>
                <a:off x="2712" y="2319"/>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7" name="Rectangle 93"/>
              <p:cNvSpPr>
                <a:spLocks noChangeArrowheads="1"/>
              </p:cNvSpPr>
              <p:nvPr/>
            </p:nvSpPr>
            <p:spPr bwMode="auto">
              <a:xfrm>
                <a:off x="3174" y="2319"/>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8" name="Rectangle 94"/>
              <p:cNvSpPr>
                <a:spLocks noChangeArrowheads="1"/>
              </p:cNvSpPr>
              <p:nvPr/>
            </p:nvSpPr>
            <p:spPr bwMode="auto">
              <a:xfrm>
                <a:off x="642" y="2419"/>
                <a:ext cx="31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Owners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199" name="Rectangle 95"/>
              <p:cNvSpPr>
                <a:spLocks noChangeArrowheads="1"/>
              </p:cNvSpPr>
              <p:nvPr/>
            </p:nvSpPr>
            <p:spPr bwMode="auto">
              <a:xfrm>
                <a:off x="2246" y="2419"/>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0" name="Rectangle 96"/>
              <p:cNvSpPr>
                <a:spLocks noChangeArrowheads="1"/>
              </p:cNvSpPr>
              <p:nvPr/>
            </p:nvSpPr>
            <p:spPr bwMode="auto">
              <a:xfrm>
                <a:off x="2712" y="2419"/>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1" name="Rectangle 97"/>
              <p:cNvSpPr>
                <a:spLocks noChangeArrowheads="1"/>
              </p:cNvSpPr>
              <p:nvPr/>
            </p:nvSpPr>
            <p:spPr bwMode="auto">
              <a:xfrm>
                <a:off x="3174" y="2419"/>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2" name="Rectangle 98"/>
              <p:cNvSpPr>
                <a:spLocks noChangeArrowheads="1"/>
              </p:cNvSpPr>
              <p:nvPr/>
            </p:nvSpPr>
            <p:spPr bwMode="auto">
              <a:xfrm>
                <a:off x="137" y="2519"/>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3" name="Rectangle 99"/>
              <p:cNvSpPr>
                <a:spLocks noChangeArrowheads="1"/>
              </p:cNvSpPr>
              <p:nvPr/>
            </p:nvSpPr>
            <p:spPr bwMode="auto">
              <a:xfrm>
                <a:off x="642" y="2514"/>
                <a:ext cx="21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Total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4" name="Rectangle 100"/>
              <p:cNvSpPr>
                <a:spLocks noChangeArrowheads="1"/>
              </p:cNvSpPr>
              <p:nvPr/>
            </p:nvSpPr>
            <p:spPr bwMode="auto">
              <a:xfrm>
                <a:off x="2241" y="2514"/>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5" name="Rectangle 101"/>
              <p:cNvSpPr>
                <a:spLocks noChangeArrowheads="1"/>
              </p:cNvSpPr>
              <p:nvPr/>
            </p:nvSpPr>
            <p:spPr bwMode="auto">
              <a:xfrm>
                <a:off x="2708" y="2514"/>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6" name="Rectangle 102"/>
              <p:cNvSpPr>
                <a:spLocks noChangeArrowheads="1"/>
              </p:cNvSpPr>
              <p:nvPr/>
            </p:nvSpPr>
            <p:spPr bwMode="auto">
              <a:xfrm>
                <a:off x="3169" y="2514"/>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7" name="Rectangle 103"/>
              <p:cNvSpPr>
                <a:spLocks noChangeArrowheads="1"/>
              </p:cNvSpPr>
              <p:nvPr/>
            </p:nvSpPr>
            <p:spPr bwMode="auto">
              <a:xfrm>
                <a:off x="137" y="2648"/>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08" name="Rectangle 104"/>
              <p:cNvSpPr>
                <a:spLocks noChangeArrowheads="1"/>
              </p:cNvSpPr>
              <p:nvPr/>
            </p:nvSpPr>
            <p:spPr bwMode="auto">
              <a:xfrm>
                <a:off x="442" y="2648"/>
                <a:ext cx="1814"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Ratio of Total to Sampled Units                (HU/SU)</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209" name="Rectangle 105"/>
              <p:cNvSpPr>
                <a:spLocks noChangeArrowheads="1"/>
              </p:cNvSpPr>
              <p:nvPr/>
            </p:nvSpPr>
            <p:spPr bwMode="auto">
              <a:xfrm>
                <a:off x="2246" y="2648"/>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0" name="Rectangle 106"/>
              <p:cNvSpPr>
                <a:spLocks noChangeArrowheads="1"/>
              </p:cNvSpPr>
              <p:nvPr/>
            </p:nvSpPr>
            <p:spPr bwMode="auto">
              <a:xfrm>
                <a:off x="2712" y="2648"/>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1" name="Rectangle 107"/>
              <p:cNvSpPr>
                <a:spLocks noChangeArrowheads="1"/>
              </p:cNvSpPr>
              <p:nvPr/>
            </p:nvSpPr>
            <p:spPr bwMode="auto">
              <a:xfrm>
                <a:off x="3174" y="2648"/>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2" name="Rectangle 108"/>
              <p:cNvSpPr>
                <a:spLocks noChangeArrowheads="1"/>
              </p:cNvSpPr>
              <p:nvPr/>
            </p:nvSpPr>
            <p:spPr bwMode="auto">
              <a:xfrm>
                <a:off x="137" y="2776"/>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3" name="Rectangle 109"/>
              <p:cNvSpPr>
                <a:spLocks noChangeArrowheads="1"/>
              </p:cNvSpPr>
              <p:nvPr/>
            </p:nvSpPr>
            <p:spPr bwMode="auto">
              <a:xfrm>
                <a:off x="442" y="2776"/>
                <a:ext cx="181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Renters' Share of Total Housing Costs    (RC/TC)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4" name="Rectangle 110"/>
              <p:cNvSpPr>
                <a:spLocks noChangeArrowheads="1"/>
              </p:cNvSpPr>
              <p:nvPr/>
            </p:nvSpPr>
            <p:spPr bwMode="auto">
              <a:xfrm>
                <a:off x="2236" y="2776"/>
                <a:ext cx="152"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5" name="Rectangle 111"/>
              <p:cNvSpPr>
                <a:spLocks noChangeArrowheads="1"/>
              </p:cNvSpPr>
              <p:nvPr/>
            </p:nvSpPr>
            <p:spPr bwMode="auto">
              <a:xfrm>
                <a:off x="2703" y="2776"/>
                <a:ext cx="152"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6" name="Rectangle 112"/>
              <p:cNvSpPr>
                <a:spLocks noChangeArrowheads="1"/>
              </p:cNvSpPr>
              <p:nvPr/>
            </p:nvSpPr>
            <p:spPr bwMode="auto">
              <a:xfrm>
                <a:off x="3164" y="2776"/>
                <a:ext cx="152"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7" name="Rectangle 113"/>
              <p:cNvSpPr>
                <a:spLocks noChangeArrowheads="1"/>
              </p:cNvSpPr>
              <p:nvPr/>
            </p:nvSpPr>
            <p:spPr bwMode="auto">
              <a:xfrm>
                <a:off x="137" y="2905"/>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7</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8" name="Rectangle 114"/>
              <p:cNvSpPr>
                <a:spLocks noChangeArrowheads="1"/>
              </p:cNvSpPr>
              <p:nvPr/>
            </p:nvSpPr>
            <p:spPr bwMode="auto">
              <a:xfrm>
                <a:off x="442" y="2905"/>
                <a:ext cx="1790"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Owners' Share of Total Housing Costs   (OC/TC)</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19" name="Rectangle 115"/>
              <p:cNvSpPr>
                <a:spLocks noChangeArrowheads="1"/>
              </p:cNvSpPr>
              <p:nvPr/>
            </p:nvSpPr>
            <p:spPr bwMode="auto">
              <a:xfrm>
                <a:off x="2236" y="2905"/>
                <a:ext cx="152"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0" name="Rectangle 116"/>
              <p:cNvSpPr>
                <a:spLocks noChangeArrowheads="1"/>
              </p:cNvSpPr>
              <p:nvPr/>
            </p:nvSpPr>
            <p:spPr bwMode="auto">
              <a:xfrm>
                <a:off x="2703" y="2905"/>
                <a:ext cx="152"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0.6</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1" name="Rectangle 117"/>
              <p:cNvSpPr>
                <a:spLocks noChangeArrowheads="1"/>
              </p:cNvSpPr>
              <p:nvPr/>
            </p:nvSpPr>
            <p:spPr bwMode="auto">
              <a:xfrm>
                <a:off x="3164" y="2905"/>
                <a:ext cx="152"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0.4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2" name="Rectangle 118"/>
              <p:cNvSpPr>
                <a:spLocks noChangeArrowheads="1"/>
              </p:cNvSpPr>
              <p:nvPr/>
            </p:nvSpPr>
            <p:spPr bwMode="auto">
              <a:xfrm>
                <a:off x="442" y="3033"/>
                <a:ext cx="938"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 Change Calculation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3" name="Rectangle 119"/>
              <p:cNvSpPr>
                <a:spLocks noChangeArrowheads="1"/>
              </p:cNvSpPr>
              <p:nvPr/>
            </p:nvSpPr>
            <p:spPr bwMode="auto">
              <a:xfrm>
                <a:off x="642" y="3133"/>
                <a:ext cx="3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4" name="Rectangle 120"/>
              <p:cNvSpPr>
                <a:spLocks noChangeArrowheads="1"/>
              </p:cNvSpPr>
              <p:nvPr/>
            </p:nvSpPr>
            <p:spPr bwMode="auto">
              <a:xfrm>
                <a:off x="842" y="3233"/>
                <a:ext cx="61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Renters' Weight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5" name="Rectangle 121"/>
              <p:cNvSpPr>
                <a:spLocks noChangeArrowheads="1"/>
              </p:cNvSpPr>
              <p:nvPr/>
            </p:nvSpPr>
            <p:spPr bwMode="auto">
              <a:xfrm>
                <a:off x="2246" y="3233"/>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6" name="Rectangle 122"/>
              <p:cNvSpPr>
                <a:spLocks noChangeArrowheads="1"/>
              </p:cNvSpPr>
              <p:nvPr/>
            </p:nvSpPr>
            <p:spPr bwMode="auto">
              <a:xfrm>
                <a:off x="2712" y="3233"/>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7" name="Rectangle 123"/>
              <p:cNvSpPr>
                <a:spLocks noChangeArrowheads="1"/>
              </p:cNvSpPr>
              <p:nvPr/>
            </p:nvSpPr>
            <p:spPr bwMode="auto">
              <a:xfrm>
                <a:off x="3155" y="3233"/>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8" name="Rectangle 124"/>
              <p:cNvSpPr>
                <a:spLocks noChangeArrowheads="1"/>
              </p:cNvSpPr>
              <p:nvPr/>
            </p:nvSpPr>
            <p:spPr bwMode="auto">
              <a:xfrm>
                <a:off x="842" y="3333"/>
                <a:ext cx="738"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Total Rent Period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29" name="Rectangle 125"/>
              <p:cNvSpPr>
                <a:spLocks noChangeArrowheads="1"/>
              </p:cNvSpPr>
              <p:nvPr/>
            </p:nvSpPr>
            <p:spPr bwMode="auto">
              <a:xfrm>
                <a:off x="2174" y="33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0" name="Rectangle 126"/>
              <p:cNvSpPr>
                <a:spLocks noChangeArrowheads="1"/>
              </p:cNvSpPr>
              <p:nvPr/>
            </p:nvSpPr>
            <p:spPr bwMode="auto">
              <a:xfrm>
                <a:off x="2641" y="33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1" name="Rectangle 127"/>
              <p:cNvSpPr>
                <a:spLocks noChangeArrowheads="1"/>
              </p:cNvSpPr>
              <p:nvPr/>
            </p:nvSpPr>
            <p:spPr bwMode="auto">
              <a:xfrm>
                <a:off x="3103" y="33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2" name="Rectangle 128"/>
              <p:cNvSpPr>
                <a:spLocks noChangeArrowheads="1"/>
              </p:cNvSpPr>
              <p:nvPr/>
            </p:nvSpPr>
            <p:spPr bwMode="auto">
              <a:xfrm>
                <a:off x="3736" y="33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84,000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3" name="Rectangle 129"/>
              <p:cNvSpPr>
                <a:spLocks noChangeArrowheads="1"/>
              </p:cNvSpPr>
              <p:nvPr/>
            </p:nvSpPr>
            <p:spPr bwMode="auto">
              <a:xfrm>
                <a:off x="4426" y="3333"/>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700,000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4" name="Rectangle 130"/>
              <p:cNvSpPr>
                <a:spLocks noChangeArrowheads="1"/>
              </p:cNvSpPr>
              <p:nvPr/>
            </p:nvSpPr>
            <p:spPr bwMode="auto">
              <a:xfrm>
                <a:off x="4845" y="3333"/>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5" name="Rectangle 131"/>
              <p:cNvSpPr>
                <a:spLocks noChangeArrowheads="1"/>
              </p:cNvSpPr>
              <p:nvPr/>
            </p:nvSpPr>
            <p:spPr bwMode="auto">
              <a:xfrm>
                <a:off x="5264" y="3333"/>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6" name="Rectangle 132"/>
              <p:cNvSpPr>
                <a:spLocks noChangeArrowheads="1"/>
              </p:cNvSpPr>
              <p:nvPr/>
            </p:nvSpPr>
            <p:spPr bwMode="auto">
              <a:xfrm>
                <a:off x="842" y="3433"/>
                <a:ext cx="738"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Total Rent Period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7" name="Rectangle 133"/>
              <p:cNvSpPr>
                <a:spLocks noChangeArrowheads="1"/>
              </p:cNvSpPr>
              <p:nvPr/>
            </p:nvSpPr>
            <p:spPr bwMode="auto">
              <a:xfrm>
                <a:off x="2174" y="34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24,960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8" name="Rectangle 134"/>
              <p:cNvSpPr>
                <a:spLocks noChangeArrowheads="1"/>
              </p:cNvSpPr>
              <p:nvPr/>
            </p:nvSpPr>
            <p:spPr bwMode="auto">
              <a:xfrm>
                <a:off x="2641" y="34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24,960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39" name="Rectangle 135"/>
              <p:cNvSpPr>
                <a:spLocks noChangeArrowheads="1"/>
              </p:cNvSpPr>
              <p:nvPr/>
            </p:nvSpPr>
            <p:spPr bwMode="auto">
              <a:xfrm>
                <a:off x="3103" y="34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36,720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0" name="Rectangle 136"/>
              <p:cNvSpPr>
                <a:spLocks noChangeArrowheads="1"/>
              </p:cNvSpPr>
              <p:nvPr/>
            </p:nvSpPr>
            <p:spPr bwMode="auto">
              <a:xfrm>
                <a:off x="3736" y="3433"/>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86,640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1" name="Rectangle 137"/>
              <p:cNvSpPr>
                <a:spLocks noChangeArrowheads="1"/>
              </p:cNvSpPr>
              <p:nvPr/>
            </p:nvSpPr>
            <p:spPr bwMode="auto">
              <a:xfrm>
                <a:off x="4426" y="3433"/>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722,000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2" name="Rectangle 138"/>
              <p:cNvSpPr>
                <a:spLocks noChangeArrowheads="1"/>
              </p:cNvSpPr>
              <p:nvPr/>
            </p:nvSpPr>
            <p:spPr bwMode="auto">
              <a:xfrm>
                <a:off x="4845" y="3433"/>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416,000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3" name="Rectangle 139"/>
              <p:cNvSpPr>
                <a:spLocks noChangeArrowheads="1"/>
              </p:cNvSpPr>
              <p:nvPr/>
            </p:nvSpPr>
            <p:spPr bwMode="auto">
              <a:xfrm>
                <a:off x="5264" y="3433"/>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306,000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4" name="Rectangle 140"/>
              <p:cNvSpPr>
                <a:spLocks noChangeArrowheads="1"/>
              </p:cNvSpPr>
              <p:nvPr/>
            </p:nvSpPr>
            <p:spPr bwMode="auto">
              <a:xfrm>
                <a:off x="137" y="3533"/>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5" name="Rectangle 141"/>
              <p:cNvSpPr>
                <a:spLocks noChangeArrowheads="1"/>
              </p:cNvSpPr>
              <p:nvPr/>
            </p:nvSpPr>
            <p:spPr bwMode="auto">
              <a:xfrm>
                <a:off x="842" y="3528"/>
                <a:ext cx="6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Percent 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6" name="Rectangle 142"/>
              <p:cNvSpPr>
                <a:spLocks noChangeArrowheads="1"/>
              </p:cNvSpPr>
              <p:nvPr/>
            </p:nvSpPr>
            <p:spPr bwMode="auto">
              <a:xfrm>
                <a:off x="2174"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7" name="Rectangle 143"/>
              <p:cNvSpPr>
                <a:spLocks noChangeArrowheads="1"/>
              </p:cNvSpPr>
              <p:nvPr/>
            </p:nvSpPr>
            <p:spPr bwMode="auto">
              <a:xfrm>
                <a:off x="2641"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8" name="Rectangle 144"/>
              <p:cNvSpPr>
                <a:spLocks noChangeArrowheads="1"/>
              </p:cNvSpPr>
              <p:nvPr/>
            </p:nvSpPr>
            <p:spPr bwMode="auto">
              <a:xfrm>
                <a:off x="3103"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49" name="Rectangle 145"/>
              <p:cNvSpPr>
                <a:spLocks noChangeArrowheads="1"/>
              </p:cNvSpPr>
              <p:nvPr/>
            </p:nvSpPr>
            <p:spPr bwMode="auto">
              <a:xfrm>
                <a:off x="3736"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3.14%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0" name="Rectangle 146"/>
              <p:cNvSpPr>
                <a:spLocks noChangeArrowheads="1"/>
              </p:cNvSpPr>
              <p:nvPr/>
            </p:nvSpPr>
            <p:spPr bwMode="auto">
              <a:xfrm>
                <a:off x="4450"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3.14%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1" name="Rectangle 147"/>
              <p:cNvSpPr>
                <a:spLocks noChangeArrowheads="1"/>
              </p:cNvSpPr>
              <p:nvPr/>
            </p:nvSpPr>
            <p:spPr bwMode="auto">
              <a:xfrm>
                <a:off x="4869"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2" name="Rectangle 148"/>
              <p:cNvSpPr>
                <a:spLocks noChangeArrowheads="1"/>
              </p:cNvSpPr>
              <p:nvPr/>
            </p:nvSpPr>
            <p:spPr bwMode="auto">
              <a:xfrm>
                <a:off x="5288" y="3528"/>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3" name="Rectangle 149"/>
              <p:cNvSpPr>
                <a:spLocks noChangeArrowheads="1"/>
              </p:cNvSpPr>
              <p:nvPr/>
            </p:nvSpPr>
            <p:spPr bwMode="auto">
              <a:xfrm>
                <a:off x="642" y="3661"/>
                <a:ext cx="31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Owners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4" name="Rectangle 150"/>
              <p:cNvSpPr>
                <a:spLocks noChangeArrowheads="1"/>
              </p:cNvSpPr>
              <p:nvPr/>
            </p:nvSpPr>
            <p:spPr bwMode="auto">
              <a:xfrm>
                <a:off x="842" y="3761"/>
                <a:ext cx="60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Owners' Weight</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5" name="Rectangle 151"/>
              <p:cNvSpPr>
                <a:spLocks noChangeArrowheads="1"/>
              </p:cNvSpPr>
              <p:nvPr/>
            </p:nvSpPr>
            <p:spPr bwMode="auto">
              <a:xfrm>
                <a:off x="2246" y="3761"/>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6" name="Rectangle 152"/>
              <p:cNvSpPr>
                <a:spLocks noChangeArrowheads="1"/>
              </p:cNvSpPr>
              <p:nvPr/>
            </p:nvSpPr>
            <p:spPr bwMode="auto">
              <a:xfrm>
                <a:off x="2712" y="3761"/>
                <a:ext cx="129"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7" name="Rectangle 153"/>
              <p:cNvSpPr>
                <a:spLocks noChangeArrowheads="1"/>
              </p:cNvSpPr>
              <p:nvPr/>
            </p:nvSpPr>
            <p:spPr bwMode="auto">
              <a:xfrm>
                <a:off x="3155" y="3761"/>
                <a:ext cx="171"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120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8" name="Rectangle 154"/>
              <p:cNvSpPr>
                <a:spLocks noChangeArrowheads="1"/>
              </p:cNvSpPr>
              <p:nvPr/>
            </p:nvSpPr>
            <p:spPr bwMode="auto">
              <a:xfrm>
                <a:off x="842" y="3861"/>
                <a:ext cx="738"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Total Rent Period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59" name="Rectangle 155"/>
              <p:cNvSpPr>
                <a:spLocks noChangeArrowheads="1"/>
              </p:cNvSpPr>
              <p:nvPr/>
            </p:nvSpPr>
            <p:spPr bwMode="auto">
              <a:xfrm>
                <a:off x="2174" y="38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0" name="Rectangle 156"/>
              <p:cNvSpPr>
                <a:spLocks noChangeArrowheads="1"/>
              </p:cNvSpPr>
              <p:nvPr/>
            </p:nvSpPr>
            <p:spPr bwMode="auto">
              <a:xfrm>
                <a:off x="2641" y="38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1" name="Rectangle 157"/>
              <p:cNvSpPr>
                <a:spLocks noChangeArrowheads="1"/>
              </p:cNvSpPr>
              <p:nvPr/>
            </p:nvSpPr>
            <p:spPr bwMode="auto">
              <a:xfrm>
                <a:off x="3103" y="38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2" name="Rectangle 158"/>
              <p:cNvSpPr>
                <a:spLocks noChangeArrowheads="1"/>
              </p:cNvSpPr>
              <p:nvPr/>
            </p:nvSpPr>
            <p:spPr bwMode="auto">
              <a:xfrm>
                <a:off x="3736" y="38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96,000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3" name="Rectangle 159"/>
              <p:cNvSpPr>
                <a:spLocks noChangeArrowheads="1"/>
              </p:cNvSpPr>
              <p:nvPr/>
            </p:nvSpPr>
            <p:spPr bwMode="auto">
              <a:xfrm>
                <a:off x="4426" y="3861"/>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800,000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4" name="Rectangle 160"/>
              <p:cNvSpPr>
                <a:spLocks noChangeArrowheads="1"/>
              </p:cNvSpPr>
              <p:nvPr/>
            </p:nvSpPr>
            <p:spPr bwMode="auto">
              <a:xfrm>
                <a:off x="4845" y="3861"/>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5" name="Rectangle 161"/>
              <p:cNvSpPr>
                <a:spLocks noChangeArrowheads="1"/>
              </p:cNvSpPr>
              <p:nvPr/>
            </p:nvSpPr>
            <p:spPr bwMode="auto">
              <a:xfrm>
                <a:off x="5264" y="3861"/>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200,000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6" name="Rectangle 162"/>
              <p:cNvSpPr>
                <a:spLocks noChangeArrowheads="1"/>
              </p:cNvSpPr>
              <p:nvPr/>
            </p:nvSpPr>
            <p:spPr bwMode="auto">
              <a:xfrm>
                <a:off x="842" y="3961"/>
                <a:ext cx="738"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Total Rent Period 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7" name="Rectangle 163"/>
              <p:cNvSpPr>
                <a:spLocks noChangeArrowheads="1"/>
              </p:cNvSpPr>
              <p:nvPr/>
            </p:nvSpPr>
            <p:spPr bwMode="auto">
              <a:xfrm>
                <a:off x="2174" y="39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37,440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8" name="Rectangle 164"/>
              <p:cNvSpPr>
                <a:spLocks noChangeArrowheads="1"/>
              </p:cNvSpPr>
              <p:nvPr/>
            </p:nvSpPr>
            <p:spPr bwMode="auto">
              <a:xfrm>
                <a:off x="2641" y="39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37,440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69" name="Rectangle 165"/>
              <p:cNvSpPr>
                <a:spLocks noChangeArrowheads="1"/>
              </p:cNvSpPr>
              <p:nvPr/>
            </p:nvSpPr>
            <p:spPr bwMode="auto">
              <a:xfrm>
                <a:off x="3103" y="39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24,480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0" name="Rectangle 166"/>
              <p:cNvSpPr>
                <a:spLocks noChangeArrowheads="1"/>
              </p:cNvSpPr>
              <p:nvPr/>
            </p:nvSpPr>
            <p:spPr bwMode="auto">
              <a:xfrm>
                <a:off x="3736" y="3961"/>
                <a:ext cx="286"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99,360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1" name="Rectangle 167"/>
              <p:cNvSpPr>
                <a:spLocks noChangeArrowheads="1"/>
              </p:cNvSpPr>
              <p:nvPr/>
            </p:nvSpPr>
            <p:spPr bwMode="auto">
              <a:xfrm>
                <a:off x="4426" y="3961"/>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828,000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2" name="Rectangle 168"/>
              <p:cNvSpPr>
                <a:spLocks noChangeArrowheads="1"/>
              </p:cNvSpPr>
              <p:nvPr/>
            </p:nvSpPr>
            <p:spPr bwMode="auto">
              <a:xfrm>
                <a:off x="4845" y="3961"/>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624,000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3" name="Rectangle 169"/>
              <p:cNvSpPr>
                <a:spLocks noChangeArrowheads="1"/>
              </p:cNvSpPr>
              <p:nvPr/>
            </p:nvSpPr>
            <p:spPr bwMode="auto">
              <a:xfrm>
                <a:off x="5264" y="3961"/>
                <a:ext cx="333"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204,000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4" name="Rectangle 170"/>
              <p:cNvSpPr>
                <a:spLocks noChangeArrowheads="1"/>
              </p:cNvSpPr>
              <p:nvPr/>
            </p:nvSpPr>
            <p:spPr bwMode="auto">
              <a:xfrm>
                <a:off x="137" y="4061"/>
                <a:ext cx="276"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Row 9</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5" name="Rectangle 171"/>
              <p:cNvSpPr>
                <a:spLocks noChangeArrowheads="1"/>
              </p:cNvSpPr>
              <p:nvPr/>
            </p:nvSpPr>
            <p:spPr bwMode="auto">
              <a:xfrm>
                <a:off x="842" y="4056"/>
                <a:ext cx="624"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Percent Change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6" name="Rectangle 172"/>
              <p:cNvSpPr>
                <a:spLocks noChangeArrowheads="1"/>
              </p:cNvSpPr>
              <p:nvPr/>
            </p:nvSpPr>
            <p:spPr bwMode="auto">
              <a:xfrm>
                <a:off x="2174"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7" name="Rectangle 173"/>
              <p:cNvSpPr>
                <a:spLocks noChangeArrowheads="1"/>
              </p:cNvSpPr>
              <p:nvPr/>
            </p:nvSpPr>
            <p:spPr bwMode="auto">
              <a:xfrm>
                <a:off x="2641"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8" name="Rectangle 174"/>
              <p:cNvSpPr>
                <a:spLocks noChangeArrowheads="1"/>
              </p:cNvSpPr>
              <p:nvPr/>
            </p:nvSpPr>
            <p:spPr bwMode="auto">
              <a:xfrm>
                <a:off x="3103"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79" name="Rectangle 175"/>
              <p:cNvSpPr>
                <a:spLocks noChangeArrowheads="1"/>
              </p:cNvSpPr>
              <p:nvPr/>
            </p:nvSpPr>
            <p:spPr bwMode="auto">
              <a:xfrm>
                <a:off x="3736"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3.50%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80" name="Rectangle 176"/>
              <p:cNvSpPr>
                <a:spLocks noChangeArrowheads="1"/>
              </p:cNvSpPr>
              <p:nvPr/>
            </p:nvSpPr>
            <p:spPr bwMode="auto">
              <a:xfrm>
                <a:off x="4450"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3.50%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81" name="Rectangle 177"/>
              <p:cNvSpPr>
                <a:spLocks noChangeArrowheads="1"/>
              </p:cNvSpPr>
              <p:nvPr/>
            </p:nvSpPr>
            <p:spPr bwMode="auto">
              <a:xfrm>
                <a:off x="4869"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4.00%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82" name="Rectangle 178"/>
              <p:cNvSpPr>
                <a:spLocks noChangeArrowheads="1"/>
              </p:cNvSpPr>
              <p:nvPr/>
            </p:nvSpPr>
            <p:spPr bwMode="auto">
              <a:xfrm>
                <a:off x="5288" y="4056"/>
                <a:ext cx="267"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cs typeface="Arial" pitchFamily="34" charset="0"/>
                  </a:rPr>
                  <a:t>2.00%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83" name="Rectangle 179"/>
              <p:cNvSpPr>
                <a:spLocks noChangeArrowheads="1"/>
              </p:cNvSpPr>
              <p:nvPr/>
            </p:nvSpPr>
            <p:spPr bwMode="auto">
              <a:xfrm>
                <a:off x="4607" y="406"/>
                <a:ext cx="843" cy="11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Universe (Estimated)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84" name="Rectangle 180"/>
              <p:cNvSpPr>
                <a:spLocks noChangeArrowheads="1"/>
              </p:cNvSpPr>
              <p:nvPr/>
            </p:nvSpPr>
            <p:spPr bwMode="auto">
              <a:xfrm>
                <a:off x="442" y="505"/>
                <a:ext cx="405" cy="10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Segments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5285" name="Rectangle 181"/>
              <p:cNvSpPr>
                <a:spLocks noChangeArrowheads="1"/>
              </p:cNvSpPr>
              <p:nvPr/>
            </p:nvSpPr>
            <p:spPr bwMode="auto">
              <a:xfrm>
                <a:off x="113" y="391"/>
                <a:ext cx="10" cy="379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86" name="Line 182"/>
              <p:cNvSpPr>
                <a:spLocks noChangeShapeType="1"/>
              </p:cNvSpPr>
              <p:nvPr/>
            </p:nvSpPr>
            <p:spPr bwMode="auto">
              <a:xfrm>
                <a:off x="423" y="401"/>
                <a:ext cx="1" cy="3774"/>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287" name="Rectangle 183"/>
              <p:cNvSpPr>
                <a:spLocks noChangeArrowheads="1"/>
              </p:cNvSpPr>
              <p:nvPr/>
            </p:nvSpPr>
            <p:spPr bwMode="auto">
              <a:xfrm>
                <a:off x="423" y="401"/>
                <a:ext cx="4" cy="377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88" name="Line 184"/>
              <p:cNvSpPr>
                <a:spLocks noChangeShapeType="1"/>
              </p:cNvSpPr>
              <p:nvPr/>
            </p:nvSpPr>
            <p:spPr bwMode="auto">
              <a:xfrm>
                <a:off x="4274" y="401"/>
                <a:ext cx="1" cy="3755"/>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289" name="Rectangle 185"/>
              <p:cNvSpPr>
                <a:spLocks noChangeArrowheads="1"/>
              </p:cNvSpPr>
              <p:nvPr/>
            </p:nvSpPr>
            <p:spPr bwMode="auto">
              <a:xfrm>
                <a:off x="4274" y="401"/>
                <a:ext cx="4" cy="375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90" name="Rectangle 186"/>
              <p:cNvSpPr>
                <a:spLocks noChangeArrowheads="1"/>
              </p:cNvSpPr>
              <p:nvPr/>
            </p:nvSpPr>
            <p:spPr bwMode="auto">
              <a:xfrm>
                <a:off x="5606" y="401"/>
                <a:ext cx="10" cy="378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91" name="Rectangle 187"/>
              <p:cNvSpPr>
                <a:spLocks noChangeArrowheads="1"/>
              </p:cNvSpPr>
              <p:nvPr/>
            </p:nvSpPr>
            <p:spPr bwMode="auto">
              <a:xfrm>
                <a:off x="123" y="391"/>
                <a:ext cx="5493"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92" name="Line 188"/>
              <p:cNvSpPr>
                <a:spLocks noChangeShapeType="1"/>
              </p:cNvSpPr>
              <p:nvPr/>
            </p:nvSpPr>
            <p:spPr bwMode="auto">
              <a:xfrm>
                <a:off x="123" y="596"/>
                <a:ext cx="548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293" name="Rectangle 189"/>
              <p:cNvSpPr>
                <a:spLocks noChangeArrowheads="1"/>
              </p:cNvSpPr>
              <p:nvPr/>
            </p:nvSpPr>
            <p:spPr bwMode="auto">
              <a:xfrm>
                <a:off x="123" y="596"/>
                <a:ext cx="548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94" name="Line 190"/>
              <p:cNvSpPr>
                <a:spLocks noChangeShapeType="1"/>
              </p:cNvSpPr>
              <p:nvPr/>
            </p:nvSpPr>
            <p:spPr bwMode="auto">
              <a:xfrm>
                <a:off x="123" y="2053"/>
                <a:ext cx="548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295" name="Rectangle 191"/>
              <p:cNvSpPr>
                <a:spLocks noChangeArrowheads="1"/>
              </p:cNvSpPr>
              <p:nvPr/>
            </p:nvSpPr>
            <p:spPr bwMode="auto">
              <a:xfrm>
                <a:off x="123" y="2053"/>
                <a:ext cx="5483" cy="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96" name="Line 192"/>
              <p:cNvSpPr>
                <a:spLocks noChangeShapeType="1"/>
              </p:cNvSpPr>
              <p:nvPr/>
            </p:nvSpPr>
            <p:spPr bwMode="auto">
              <a:xfrm>
                <a:off x="123" y="2181"/>
                <a:ext cx="548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297" name="Rectangle 193"/>
              <p:cNvSpPr>
                <a:spLocks noChangeArrowheads="1"/>
              </p:cNvSpPr>
              <p:nvPr/>
            </p:nvSpPr>
            <p:spPr bwMode="auto">
              <a:xfrm>
                <a:off x="123" y="2181"/>
                <a:ext cx="548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298" name="Line 194"/>
              <p:cNvSpPr>
                <a:spLocks noChangeShapeType="1"/>
              </p:cNvSpPr>
              <p:nvPr/>
            </p:nvSpPr>
            <p:spPr bwMode="auto">
              <a:xfrm>
                <a:off x="123" y="2609"/>
                <a:ext cx="548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299" name="Rectangle 195"/>
              <p:cNvSpPr>
                <a:spLocks noChangeArrowheads="1"/>
              </p:cNvSpPr>
              <p:nvPr/>
            </p:nvSpPr>
            <p:spPr bwMode="auto">
              <a:xfrm>
                <a:off x="123" y="2609"/>
                <a:ext cx="548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300" name="Line 196"/>
              <p:cNvSpPr>
                <a:spLocks noChangeShapeType="1"/>
              </p:cNvSpPr>
              <p:nvPr/>
            </p:nvSpPr>
            <p:spPr bwMode="auto">
              <a:xfrm>
                <a:off x="123" y="2738"/>
                <a:ext cx="327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301" name="Rectangle 197"/>
              <p:cNvSpPr>
                <a:spLocks noChangeArrowheads="1"/>
              </p:cNvSpPr>
              <p:nvPr/>
            </p:nvSpPr>
            <p:spPr bwMode="auto">
              <a:xfrm>
                <a:off x="123" y="2738"/>
                <a:ext cx="327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302" name="Line 198"/>
              <p:cNvSpPr>
                <a:spLocks noChangeShapeType="1"/>
              </p:cNvSpPr>
              <p:nvPr/>
            </p:nvSpPr>
            <p:spPr bwMode="auto">
              <a:xfrm>
                <a:off x="123" y="2866"/>
                <a:ext cx="327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303" name="Rectangle 199"/>
              <p:cNvSpPr>
                <a:spLocks noChangeArrowheads="1"/>
              </p:cNvSpPr>
              <p:nvPr/>
            </p:nvSpPr>
            <p:spPr bwMode="auto">
              <a:xfrm>
                <a:off x="123" y="2866"/>
                <a:ext cx="327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304" name="Line 200"/>
              <p:cNvSpPr>
                <a:spLocks noChangeShapeType="1"/>
              </p:cNvSpPr>
              <p:nvPr/>
            </p:nvSpPr>
            <p:spPr bwMode="auto">
              <a:xfrm>
                <a:off x="123" y="2995"/>
                <a:ext cx="3275"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305" name="Rectangle 201"/>
              <p:cNvSpPr>
                <a:spLocks noChangeArrowheads="1"/>
              </p:cNvSpPr>
              <p:nvPr/>
            </p:nvSpPr>
            <p:spPr bwMode="auto">
              <a:xfrm>
                <a:off x="123" y="2995"/>
                <a:ext cx="3275"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75306" name="Line 202"/>
              <p:cNvSpPr>
                <a:spLocks noChangeShapeType="1"/>
              </p:cNvSpPr>
              <p:nvPr/>
            </p:nvSpPr>
            <p:spPr bwMode="auto">
              <a:xfrm>
                <a:off x="123" y="3623"/>
                <a:ext cx="5483"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5307" name="Rectangle 203"/>
              <p:cNvSpPr>
                <a:spLocks noChangeArrowheads="1"/>
              </p:cNvSpPr>
              <p:nvPr/>
            </p:nvSpPr>
            <p:spPr bwMode="auto">
              <a:xfrm>
                <a:off x="123" y="3623"/>
                <a:ext cx="5483"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175309" name="Rectangle 205"/>
            <p:cNvSpPr>
              <a:spLocks noChangeArrowheads="1"/>
            </p:cNvSpPr>
            <p:nvPr/>
          </p:nvSpPr>
          <p:spPr bwMode="auto">
            <a:xfrm>
              <a:off x="123" y="4175"/>
              <a:ext cx="5493"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967519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0" y="328613"/>
            <a:ext cx="9144000" cy="533400"/>
          </a:xfrm>
          <a:prstGeom prst="rect">
            <a:avLst/>
          </a:prstGeom>
          <a:noFill/>
          <a:ln w="9525">
            <a:noFill/>
            <a:miter lim="800000"/>
            <a:headEnd/>
            <a:tailEnd/>
          </a:ln>
        </p:spPr>
        <p:txBody>
          <a:bodyPr anchor="ctr"/>
          <a:lstStyle/>
          <a:p>
            <a:pPr algn="ctr"/>
            <a:r>
              <a:rPr lang="en-US" sz="3200" dirty="0">
                <a:solidFill>
                  <a:srgbClr val="000000"/>
                </a:solidFill>
                <a:latin typeface="Arial" panose="020B0604020202020204" pitchFamily="34" charset="0"/>
                <a:cs typeface="Arial" panose="020B0604020202020204" pitchFamily="34" charset="0"/>
              </a:rPr>
              <a:t>Rent Inflation in the CPI</a:t>
            </a:r>
          </a:p>
        </p:txBody>
      </p:sp>
      <p:sp>
        <p:nvSpPr>
          <p:cNvPr id="1028" name="Text Box 4"/>
          <p:cNvSpPr txBox="1">
            <a:spLocks noChangeArrowheads="1"/>
          </p:cNvSpPr>
          <p:nvPr/>
        </p:nvSpPr>
        <p:spPr bwMode="auto">
          <a:xfrm>
            <a:off x="3352800" y="2298700"/>
            <a:ext cx="1143000" cy="825500"/>
          </a:xfrm>
          <a:prstGeom prst="rect">
            <a:avLst/>
          </a:prstGeom>
          <a:noFill/>
          <a:ln w="9525">
            <a:noFill/>
            <a:miter lim="800000"/>
            <a:headEnd/>
            <a:tailEnd/>
          </a:ln>
        </p:spPr>
        <p:txBody>
          <a:bodyPr>
            <a:spAutoFit/>
          </a:bodyPr>
          <a:lstStyle/>
          <a:p>
            <a:pPr algn="ctr" eaLnBrk="0" hangingPunct="0"/>
            <a:r>
              <a:rPr lang="en-US" sz="1600" dirty="0">
                <a:solidFill>
                  <a:srgbClr val="FF0000"/>
                </a:solidFill>
                <a:latin typeface="Arial" panose="020B0604020202020204" pitchFamily="34" charset="0"/>
                <a:cs typeface="Arial" panose="020B0604020202020204" pitchFamily="34" charset="0"/>
              </a:rPr>
              <a:t>Owners’</a:t>
            </a:r>
            <a:br>
              <a:rPr lang="en-US" sz="1600" dirty="0">
                <a:solidFill>
                  <a:srgbClr val="FF0000"/>
                </a:solidFill>
                <a:latin typeface="Arial" panose="020B0604020202020204" pitchFamily="34" charset="0"/>
                <a:cs typeface="Arial" panose="020B0604020202020204" pitchFamily="34" charset="0"/>
              </a:rPr>
            </a:br>
            <a:r>
              <a:rPr lang="en-US" sz="1600" dirty="0">
                <a:solidFill>
                  <a:srgbClr val="FF0000"/>
                </a:solidFill>
                <a:latin typeface="Arial" panose="020B0604020202020204" pitchFamily="34" charset="0"/>
                <a:cs typeface="Arial" panose="020B0604020202020204" pitchFamily="34" charset="0"/>
              </a:rPr>
              <a:t>Equivalent</a:t>
            </a:r>
            <a:br>
              <a:rPr lang="en-US" sz="1600" dirty="0">
                <a:solidFill>
                  <a:srgbClr val="FF0000"/>
                </a:solidFill>
                <a:latin typeface="Arial" panose="020B0604020202020204" pitchFamily="34" charset="0"/>
                <a:cs typeface="Arial" panose="020B0604020202020204" pitchFamily="34" charset="0"/>
              </a:rPr>
            </a:br>
            <a:r>
              <a:rPr lang="en-US" sz="1600" dirty="0">
                <a:solidFill>
                  <a:srgbClr val="FF0000"/>
                </a:solidFill>
                <a:latin typeface="Arial" panose="020B0604020202020204" pitchFamily="34" charset="0"/>
                <a:cs typeface="Arial" panose="020B0604020202020204" pitchFamily="34" charset="0"/>
              </a:rPr>
              <a:t>Rent</a:t>
            </a:r>
          </a:p>
        </p:txBody>
      </p:sp>
      <p:sp>
        <p:nvSpPr>
          <p:cNvPr id="1029" name="Text Box 5"/>
          <p:cNvSpPr txBox="1">
            <a:spLocks noChangeArrowheads="1"/>
          </p:cNvSpPr>
          <p:nvPr/>
        </p:nvSpPr>
        <p:spPr bwMode="auto">
          <a:xfrm>
            <a:off x="2857500" y="4356100"/>
            <a:ext cx="1143000" cy="825500"/>
          </a:xfrm>
          <a:prstGeom prst="rect">
            <a:avLst/>
          </a:prstGeom>
          <a:noFill/>
          <a:ln w="9525">
            <a:noFill/>
            <a:miter lim="800000"/>
            <a:headEnd/>
            <a:tailEnd/>
          </a:ln>
        </p:spPr>
        <p:txBody>
          <a:bodyPr>
            <a:spAutoFit/>
          </a:bodyPr>
          <a:lstStyle/>
          <a:p>
            <a:pPr algn="ctr" eaLnBrk="0" hangingPunct="0"/>
            <a:r>
              <a:rPr lang="en-US" sz="1600" dirty="0">
                <a:solidFill>
                  <a:srgbClr val="006600"/>
                </a:solidFill>
                <a:latin typeface="Arial" panose="020B0604020202020204" pitchFamily="34" charset="0"/>
                <a:cs typeface="Arial" panose="020B0604020202020204" pitchFamily="34" charset="0"/>
              </a:rPr>
              <a:t>Rent of</a:t>
            </a:r>
            <a:br>
              <a:rPr lang="en-US" sz="1600" dirty="0">
                <a:solidFill>
                  <a:srgbClr val="006600"/>
                </a:solidFill>
                <a:latin typeface="Arial" panose="020B0604020202020204" pitchFamily="34" charset="0"/>
                <a:cs typeface="Arial" panose="020B0604020202020204" pitchFamily="34" charset="0"/>
              </a:rPr>
            </a:br>
            <a:r>
              <a:rPr lang="en-US" sz="1600" dirty="0">
                <a:solidFill>
                  <a:srgbClr val="006600"/>
                </a:solidFill>
                <a:latin typeface="Arial" panose="020B0604020202020204" pitchFamily="34" charset="0"/>
                <a:cs typeface="Arial" panose="020B0604020202020204" pitchFamily="34" charset="0"/>
              </a:rPr>
              <a:t>Primary</a:t>
            </a:r>
            <a:br>
              <a:rPr lang="en-US" sz="1600" dirty="0">
                <a:solidFill>
                  <a:srgbClr val="006600"/>
                </a:solidFill>
                <a:latin typeface="Arial" panose="020B0604020202020204" pitchFamily="34" charset="0"/>
                <a:cs typeface="Arial" panose="020B0604020202020204" pitchFamily="34" charset="0"/>
              </a:rPr>
            </a:br>
            <a:r>
              <a:rPr lang="en-US" sz="1600" dirty="0">
                <a:solidFill>
                  <a:srgbClr val="006600"/>
                </a:solidFill>
                <a:latin typeface="Arial" panose="020B0604020202020204" pitchFamily="34" charset="0"/>
                <a:cs typeface="Arial" panose="020B0604020202020204" pitchFamily="34" charset="0"/>
              </a:rPr>
              <a:t>Residence</a:t>
            </a:r>
          </a:p>
        </p:txBody>
      </p:sp>
      <p:sp>
        <p:nvSpPr>
          <p:cNvPr id="1030" name="Text Box 6"/>
          <p:cNvSpPr txBox="1">
            <a:spLocks noChangeArrowheads="1"/>
          </p:cNvSpPr>
          <p:nvPr/>
        </p:nvSpPr>
        <p:spPr bwMode="auto">
          <a:xfrm>
            <a:off x="0" y="885825"/>
            <a:ext cx="2209800" cy="304800"/>
          </a:xfrm>
          <a:prstGeom prst="rect">
            <a:avLst/>
          </a:prstGeom>
          <a:noFill/>
          <a:ln w="9525">
            <a:noFill/>
            <a:miter lim="800000"/>
            <a:headEnd/>
            <a:tailEnd/>
          </a:ln>
        </p:spPr>
        <p:txBody>
          <a:bodyPr>
            <a:spAutoFit/>
          </a:bodyPr>
          <a:lstStyle/>
          <a:p>
            <a:pPr eaLnBrk="0" hangingPunct="0">
              <a:spcBef>
                <a:spcPct val="50000"/>
              </a:spcBef>
            </a:pPr>
            <a:r>
              <a:rPr lang="en-US" sz="1400" dirty="0">
                <a:solidFill>
                  <a:srgbClr val="000000"/>
                </a:solidFill>
                <a:latin typeface="Arial" panose="020B0604020202020204" pitchFamily="34" charset="0"/>
                <a:cs typeface="Arial" panose="020B0604020202020204" pitchFamily="34" charset="0"/>
              </a:rPr>
              <a:t>% Change - Year-to-Year</a:t>
            </a:r>
            <a:r>
              <a:rPr lang="en-US" sz="1400" dirty="0">
                <a:latin typeface="Arial" panose="020B0604020202020204" pitchFamily="34" charset="0"/>
                <a:cs typeface="Arial" panose="020B0604020202020204" pitchFamily="34" charset="0"/>
              </a:rPr>
              <a:t> </a:t>
            </a:r>
          </a:p>
        </p:txBody>
      </p:sp>
      <p:sp>
        <p:nvSpPr>
          <p:cNvPr id="1031" name="Text Box 7"/>
          <p:cNvSpPr txBox="1">
            <a:spLocks noChangeArrowheads="1"/>
          </p:cNvSpPr>
          <p:nvPr/>
        </p:nvSpPr>
        <p:spPr bwMode="auto">
          <a:xfrm>
            <a:off x="5257800" y="4768850"/>
            <a:ext cx="1219200" cy="336550"/>
          </a:xfrm>
          <a:prstGeom prst="rect">
            <a:avLst/>
          </a:prstGeom>
          <a:noFill/>
          <a:ln w="9525">
            <a:noFill/>
            <a:miter lim="800000"/>
            <a:headEnd/>
            <a:tailEnd/>
          </a:ln>
        </p:spPr>
        <p:txBody>
          <a:bodyPr>
            <a:spAutoFit/>
          </a:bodyPr>
          <a:lstStyle/>
          <a:p>
            <a:pPr algn="ctr" eaLnBrk="0" hangingPunct="0"/>
            <a:r>
              <a:rPr lang="en-US" sz="1600" dirty="0">
                <a:solidFill>
                  <a:schemeClr val="tx2"/>
                </a:solidFill>
                <a:latin typeface="Arial" panose="020B0604020202020204" pitchFamily="34" charset="0"/>
                <a:cs typeface="Arial" panose="020B0604020202020204" pitchFamily="34" charset="0"/>
              </a:rPr>
              <a:t>Core CPI</a:t>
            </a:r>
          </a:p>
        </p:txBody>
      </p:sp>
      <p:sp>
        <p:nvSpPr>
          <p:cNvPr id="1032" name="Text Box 9"/>
          <p:cNvSpPr txBox="1">
            <a:spLocks noChangeArrowheads="1"/>
          </p:cNvSpPr>
          <p:nvPr/>
        </p:nvSpPr>
        <p:spPr bwMode="auto">
          <a:xfrm>
            <a:off x="0" y="6610350"/>
            <a:ext cx="6096000" cy="276999"/>
          </a:xfrm>
          <a:prstGeom prst="rect">
            <a:avLst/>
          </a:prstGeom>
          <a:noFill/>
          <a:ln w="9525">
            <a:noFill/>
            <a:miter lim="800000"/>
            <a:headEnd/>
            <a:tailEnd/>
          </a:ln>
        </p:spPr>
        <p:txBody>
          <a:bodyPr>
            <a:spAutoFit/>
          </a:bodyPr>
          <a:lstStyle/>
          <a:p>
            <a:pPr eaLnBrk="0" hangingPunct="0">
              <a:spcBef>
                <a:spcPct val="50000"/>
              </a:spcBef>
            </a:pPr>
            <a:r>
              <a:rPr lang="en-US" sz="1200" b="1" dirty="0">
                <a:solidFill>
                  <a:srgbClr val="000000"/>
                </a:solidFill>
                <a:latin typeface="Arial" panose="020B0604020202020204" pitchFamily="34" charset="0"/>
                <a:cs typeface="Arial" panose="020B0604020202020204" pitchFamily="34" charset="0"/>
              </a:rPr>
              <a:t>Source</a:t>
            </a:r>
            <a:r>
              <a:rPr lang="en-US" sz="1200" dirty="0">
                <a:solidFill>
                  <a:srgbClr val="000000"/>
                </a:solidFill>
                <a:latin typeface="Arial" panose="020B0604020202020204" pitchFamily="34" charset="0"/>
                <a:cs typeface="Arial" panose="020B0604020202020204" pitchFamily="34" charset="0"/>
              </a:rPr>
              <a:t>: Bureau of Labor </a:t>
            </a:r>
            <a:r>
              <a:rPr lang="en-US" sz="1200" dirty="0" smtClean="0">
                <a:solidFill>
                  <a:srgbClr val="000000"/>
                </a:solidFill>
                <a:latin typeface="Arial" panose="020B0604020202020204" pitchFamily="34" charset="0"/>
                <a:cs typeface="Arial" panose="020B0604020202020204" pitchFamily="34" charset="0"/>
              </a:rPr>
              <a:t>Statistics</a:t>
            </a:r>
            <a:endParaRPr lang="en-US" sz="1200" dirty="0">
              <a:solidFill>
                <a:srgbClr val="000000"/>
              </a:solidFill>
              <a:latin typeface="Arial" panose="020B0604020202020204" pitchFamily="34" charset="0"/>
              <a:cs typeface="Arial" panose="020B0604020202020204" pitchFamily="34" charset="0"/>
            </a:endParaRPr>
          </a:p>
        </p:txBody>
      </p:sp>
      <p:sp>
        <p:nvSpPr>
          <p:cNvPr id="1033" name="Text Box 10"/>
          <p:cNvSpPr txBox="1">
            <a:spLocks noChangeArrowheads="1"/>
          </p:cNvSpPr>
          <p:nvPr/>
        </p:nvSpPr>
        <p:spPr bwMode="auto">
          <a:xfrm>
            <a:off x="6400800" y="885825"/>
            <a:ext cx="2762250" cy="304800"/>
          </a:xfrm>
          <a:prstGeom prst="rect">
            <a:avLst/>
          </a:prstGeom>
          <a:noFill/>
          <a:ln w="9525">
            <a:noFill/>
            <a:miter lim="800000"/>
            <a:headEnd/>
            <a:tailEnd/>
          </a:ln>
        </p:spPr>
        <p:txBody>
          <a:bodyPr>
            <a:spAutoFit/>
          </a:bodyPr>
          <a:lstStyle/>
          <a:p>
            <a:pPr algn="r" eaLnBrk="0" hangingPunct="0">
              <a:spcBef>
                <a:spcPct val="50000"/>
              </a:spcBef>
            </a:pPr>
            <a:r>
              <a:rPr lang="en-US" sz="1400" dirty="0">
                <a:solidFill>
                  <a:srgbClr val="000000"/>
                </a:solidFill>
                <a:latin typeface="Arial" panose="020B0604020202020204" pitchFamily="34" charset="0"/>
                <a:cs typeface="Arial" panose="020B0604020202020204" pitchFamily="34" charset="0"/>
              </a:rPr>
              <a:t>% Change – Year-to-Year</a:t>
            </a:r>
          </a:p>
        </p:txBody>
      </p:sp>
      <p:sp>
        <p:nvSpPr>
          <p:cNvPr id="1034" name="Text Box 11"/>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a:spcBef>
                <a:spcPct val="50000"/>
              </a:spcBef>
            </a:pPr>
            <a:r>
              <a:rPr lang="en-US" sz="1400" b="1" dirty="0">
                <a:latin typeface="Arial" panose="020B0604020202020204" pitchFamily="34" charset="0"/>
                <a:cs typeface="Arial" panose="020B0604020202020204" pitchFamily="34" charset="0"/>
              </a:rPr>
              <a:t>Chart 1</a:t>
            </a:r>
          </a:p>
        </p:txBody>
      </p:sp>
      <p:graphicFrame>
        <p:nvGraphicFramePr>
          <p:cNvPr id="2" name="Object 1"/>
          <p:cNvGraphicFramePr>
            <a:graphicFrameLocks/>
          </p:cNvGraphicFramePr>
          <p:nvPr>
            <p:extLst>
              <p:ext uri="{D42A27DB-BD31-4B8C-83A1-F6EECF244321}">
                <p14:modId xmlns:p14="http://schemas.microsoft.com/office/powerpoint/2010/main" val="2642841907"/>
              </p:ext>
            </p:extLst>
          </p:nvPr>
        </p:nvGraphicFramePr>
        <p:xfrm>
          <a:off x="0" y="914400"/>
          <a:ext cx="9118600" cy="5689600"/>
        </p:xfrm>
        <a:graphic>
          <a:graphicData uri="http://schemas.openxmlformats.org/presentationml/2006/ole">
            <mc:AlternateContent xmlns:mc="http://schemas.openxmlformats.org/markup-compatibility/2006">
              <mc:Choice xmlns:v="urn:schemas-microsoft-com:vml" Requires="v">
                <p:oleObj spid="_x0000_s11407" name="Chart" r:id="rId4" imgW="7772535" imgH="4848120" progId="MSGraph.Chart.8">
                  <p:embed followColorScheme="full"/>
                </p:oleObj>
              </mc:Choice>
              <mc:Fallback>
                <p:oleObj name="Chart" r:id="rId4" imgW="7772535" imgH="4848120" progId="MSGraph.Chart.8">
                  <p:embed followColorScheme="full"/>
                  <p:pic>
                    <p:nvPicPr>
                      <p:cNvPr id="0" name="Picture 13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14400"/>
                        <a:ext cx="9118600" cy="568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953789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3"/>
          <p:cNvGraphicFramePr>
            <a:graphicFrameLocks/>
          </p:cNvGraphicFramePr>
          <p:nvPr>
            <p:extLst>
              <p:ext uri="{D42A27DB-BD31-4B8C-83A1-F6EECF244321}">
                <p14:modId xmlns:p14="http://schemas.microsoft.com/office/powerpoint/2010/main" val="3878329501"/>
              </p:ext>
            </p:extLst>
          </p:nvPr>
        </p:nvGraphicFramePr>
        <p:xfrm>
          <a:off x="0" y="977900"/>
          <a:ext cx="9118600" cy="5575300"/>
        </p:xfrm>
        <a:graphic>
          <a:graphicData uri="http://schemas.openxmlformats.org/presentationml/2006/ole">
            <mc:AlternateContent xmlns:mc="http://schemas.openxmlformats.org/markup-compatibility/2006">
              <mc:Choice xmlns:v="urn:schemas-microsoft-com:vml" Requires="v">
                <p:oleObj spid="_x0000_s12429" name="Chart" r:id="rId4" imgW="7772535" imgH="4753080" progId="MSGraph.Chart.8">
                  <p:embed followColorScheme="full"/>
                </p:oleObj>
              </mc:Choice>
              <mc:Fallback>
                <p:oleObj name="Chart" r:id="rId4" imgW="7772535" imgH="4753080" progId="MSGraph.Chart.8">
                  <p:embed followColorScheme="full"/>
                  <p:pic>
                    <p:nvPicPr>
                      <p:cNvPr id="0" name="Picture 13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977900"/>
                        <a:ext cx="9118600" cy="557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51" name="Rectangle 4"/>
          <p:cNvSpPr>
            <a:spLocks noChangeArrowheads="1"/>
          </p:cNvSpPr>
          <p:nvPr/>
        </p:nvSpPr>
        <p:spPr bwMode="auto">
          <a:xfrm>
            <a:off x="0" y="166688"/>
            <a:ext cx="9144000" cy="1143000"/>
          </a:xfrm>
          <a:prstGeom prst="rect">
            <a:avLst/>
          </a:prstGeom>
          <a:noFill/>
          <a:ln w="9525">
            <a:noFill/>
            <a:miter lim="800000"/>
            <a:headEnd/>
            <a:tailEnd/>
          </a:ln>
        </p:spPr>
        <p:txBody>
          <a:bodyPr anchor="ctr"/>
          <a:lstStyle/>
          <a:p>
            <a:pPr algn="ctr"/>
            <a:r>
              <a:rPr lang="en-US" sz="2800" dirty="0">
                <a:solidFill>
                  <a:srgbClr val="000000"/>
                </a:solidFill>
                <a:latin typeface="Arial" panose="020B0604020202020204" pitchFamily="34" charset="0"/>
                <a:cs typeface="Arial" panose="020B0604020202020204" pitchFamily="34" charset="0"/>
              </a:rPr>
              <a:t>Housing Turnover, Home Price </a:t>
            </a:r>
            <a:r>
              <a:rPr lang="en-US" sz="2800" dirty="0" smtClean="0">
                <a:solidFill>
                  <a:srgbClr val="000000"/>
                </a:solidFill>
                <a:latin typeface="Arial" panose="020B0604020202020204" pitchFamily="34" charset="0"/>
                <a:cs typeface="Arial" panose="020B0604020202020204" pitchFamily="34" charset="0"/>
              </a:rPr>
              <a:t>Appreciation, </a:t>
            </a:r>
          </a:p>
          <a:p>
            <a:pPr algn="ctr"/>
            <a:r>
              <a:rPr lang="en-US" sz="2800" dirty="0" smtClean="0">
                <a:solidFill>
                  <a:srgbClr val="000000"/>
                </a:solidFill>
                <a:latin typeface="Arial" panose="020B0604020202020204" pitchFamily="34" charset="0"/>
                <a:cs typeface="Arial" panose="020B0604020202020204" pitchFamily="34" charset="0"/>
              </a:rPr>
              <a:t>and </a:t>
            </a:r>
            <a:r>
              <a:rPr lang="en-US" sz="2800" dirty="0">
                <a:solidFill>
                  <a:srgbClr val="000000"/>
                </a:solidFill>
                <a:latin typeface="Arial" panose="020B0604020202020204" pitchFamily="34" charset="0"/>
                <a:cs typeface="Arial" panose="020B0604020202020204" pitchFamily="34" charset="0"/>
              </a:rPr>
              <a:t>OER Inflation</a:t>
            </a:r>
          </a:p>
        </p:txBody>
      </p:sp>
      <p:sp>
        <p:nvSpPr>
          <p:cNvPr id="2052" name="Text Box 7"/>
          <p:cNvSpPr txBox="1">
            <a:spLocks noChangeArrowheads="1"/>
          </p:cNvSpPr>
          <p:nvPr/>
        </p:nvSpPr>
        <p:spPr bwMode="auto">
          <a:xfrm>
            <a:off x="4671810" y="4495800"/>
            <a:ext cx="1600200" cy="825500"/>
          </a:xfrm>
          <a:prstGeom prst="rect">
            <a:avLst/>
          </a:prstGeom>
          <a:noFill/>
          <a:ln w="9525">
            <a:noFill/>
            <a:miter lim="800000"/>
            <a:headEnd/>
            <a:tailEnd/>
          </a:ln>
        </p:spPr>
        <p:txBody>
          <a:bodyPr>
            <a:spAutoFit/>
          </a:bodyPr>
          <a:lstStyle/>
          <a:p>
            <a:pPr algn="ctr" eaLnBrk="0" hangingPunct="0">
              <a:spcBef>
                <a:spcPct val="50000"/>
              </a:spcBef>
            </a:pPr>
            <a:r>
              <a:rPr lang="en-US" sz="1600" dirty="0">
                <a:solidFill>
                  <a:srgbClr val="FF0000"/>
                </a:solidFill>
                <a:latin typeface="Arial" panose="020B0604020202020204" pitchFamily="34" charset="0"/>
                <a:cs typeface="Arial" panose="020B0604020202020204" pitchFamily="34" charset="0"/>
              </a:rPr>
              <a:t>Home Price Appreciation (right axis)</a:t>
            </a:r>
          </a:p>
        </p:txBody>
      </p:sp>
      <p:sp>
        <p:nvSpPr>
          <p:cNvPr id="2053" name="Text Box 8"/>
          <p:cNvSpPr txBox="1">
            <a:spLocks noChangeArrowheads="1"/>
          </p:cNvSpPr>
          <p:nvPr/>
        </p:nvSpPr>
        <p:spPr bwMode="auto">
          <a:xfrm>
            <a:off x="1143000" y="2133600"/>
            <a:ext cx="1676400" cy="581025"/>
          </a:xfrm>
          <a:prstGeom prst="rect">
            <a:avLst/>
          </a:prstGeom>
          <a:noFill/>
          <a:ln w="9525">
            <a:noFill/>
            <a:miter lim="800000"/>
            <a:headEnd/>
            <a:tailEnd/>
          </a:ln>
        </p:spPr>
        <p:txBody>
          <a:bodyPr>
            <a:spAutoFit/>
          </a:bodyPr>
          <a:lstStyle/>
          <a:p>
            <a:pPr algn="ctr" eaLnBrk="0" hangingPunct="0">
              <a:spcBef>
                <a:spcPct val="50000"/>
              </a:spcBef>
            </a:pPr>
            <a:r>
              <a:rPr lang="en-US" sz="1600" dirty="0">
                <a:solidFill>
                  <a:srgbClr val="333399"/>
                </a:solidFill>
                <a:latin typeface="Arial" panose="020B0604020202020204" pitchFamily="34" charset="0"/>
                <a:cs typeface="Arial" panose="020B0604020202020204" pitchFamily="34" charset="0"/>
              </a:rPr>
              <a:t>Turnover Rate (left axis)</a:t>
            </a:r>
          </a:p>
        </p:txBody>
      </p:sp>
      <p:sp>
        <p:nvSpPr>
          <p:cNvPr id="2054" name="Text Box 10"/>
          <p:cNvSpPr txBox="1">
            <a:spLocks noChangeArrowheads="1"/>
          </p:cNvSpPr>
          <p:nvPr/>
        </p:nvSpPr>
        <p:spPr bwMode="auto">
          <a:xfrm>
            <a:off x="0" y="6400800"/>
            <a:ext cx="8686800" cy="276999"/>
          </a:xfrm>
          <a:prstGeom prst="rect">
            <a:avLst/>
          </a:prstGeom>
          <a:noFill/>
          <a:ln w="9525">
            <a:noFill/>
            <a:miter lim="800000"/>
            <a:headEnd/>
            <a:tailEnd/>
          </a:ln>
        </p:spPr>
        <p:txBody>
          <a:bodyPr wrap="square">
            <a:spAutoFit/>
          </a:bodyPr>
          <a:lstStyle/>
          <a:p>
            <a:pPr eaLnBrk="0" hangingPunct="0">
              <a:spcBef>
                <a:spcPct val="50000"/>
              </a:spcBef>
            </a:pPr>
            <a:r>
              <a:rPr lang="en-US" sz="1200" b="1" dirty="0" smtClean="0">
                <a:solidFill>
                  <a:srgbClr val="000000"/>
                </a:solidFill>
                <a:latin typeface="Arial" panose="020B0604020202020204" pitchFamily="34" charset="0"/>
                <a:cs typeface="Arial" panose="020B0604020202020204" pitchFamily="34" charset="0"/>
              </a:rPr>
              <a:t>Sources</a:t>
            </a:r>
            <a:r>
              <a:rPr lang="en-US" sz="1200" dirty="0" smtClean="0">
                <a:solidFill>
                  <a:srgbClr val="000000"/>
                </a:solidFill>
                <a:latin typeface="Arial" panose="020B0604020202020204" pitchFamily="34" charset="0"/>
                <a:cs typeface="Arial" panose="020B0604020202020204" pitchFamily="34" charset="0"/>
              </a:rPr>
              <a:t>: Department of Commerce, Office of Federal Housing Enterprise Oversight, and Bureau of Labor Statistics</a:t>
            </a:r>
            <a:endParaRPr lang="en-US" sz="1200" dirty="0">
              <a:solidFill>
                <a:srgbClr val="000000"/>
              </a:solidFill>
              <a:latin typeface="Arial" panose="020B0604020202020204" pitchFamily="34" charset="0"/>
              <a:cs typeface="Arial" panose="020B0604020202020204" pitchFamily="34" charset="0"/>
            </a:endParaRPr>
          </a:p>
        </p:txBody>
      </p:sp>
      <p:sp>
        <p:nvSpPr>
          <p:cNvPr id="2055" name="Text Box 5"/>
          <p:cNvSpPr txBox="1">
            <a:spLocks noChangeArrowheads="1"/>
          </p:cNvSpPr>
          <p:nvPr/>
        </p:nvSpPr>
        <p:spPr bwMode="auto">
          <a:xfrm>
            <a:off x="0" y="914400"/>
            <a:ext cx="990600" cy="304800"/>
          </a:xfrm>
          <a:prstGeom prst="rect">
            <a:avLst/>
          </a:prstGeom>
          <a:noFill/>
          <a:ln w="9525">
            <a:noFill/>
            <a:miter lim="800000"/>
            <a:headEnd/>
            <a:tailEnd/>
          </a:ln>
        </p:spPr>
        <p:txBody>
          <a:bodyPr>
            <a:spAutoFit/>
          </a:bodyPr>
          <a:lstStyle/>
          <a:p>
            <a:pPr eaLnBrk="0" hangingPunct="0">
              <a:spcBef>
                <a:spcPct val="50000"/>
              </a:spcBef>
            </a:pPr>
            <a:r>
              <a:rPr lang="en-US" sz="1400" dirty="0">
                <a:solidFill>
                  <a:srgbClr val="000000"/>
                </a:solidFill>
                <a:latin typeface="Arial" panose="020B0604020202020204" pitchFamily="34" charset="0"/>
                <a:cs typeface="Arial" panose="020B0604020202020204" pitchFamily="34" charset="0"/>
              </a:rPr>
              <a:t>Percent</a:t>
            </a:r>
          </a:p>
        </p:txBody>
      </p:sp>
      <p:sp>
        <p:nvSpPr>
          <p:cNvPr id="2056" name="Text Box 11"/>
          <p:cNvSpPr txBox="1">
            <a:spLocks noChangeArrowheads="1"/>
          </p:cNvSpPr>
          <p:nvPr/>
        </p:nvSpPr>
        <p:spPr bwMode="auto">
          <a:xfrm>
            <a:off x="8229600" y="914400"/>
            <a:ext cx="914400" cy="304800"/>
          </a:xfrm>
          <a:prstGeom prst="rect">
            <a:avLst/>
          </a:prstGeom>
          <a:noFill/>
          <a:ln w="9525">
            <a:noFill/>
            <a:miter lim="800000"/>
            <a:headEnd/>
            <a:tailEnd/>
          </a:ln>
        </p:spPr>
        <p:txBody>
          <a:bodyPr>
            <a:spAutoFit/>
          </a:bodyPr>
          <a:lstStyle/>
          <a:p>
            <a:pPr algn="r" eaLnBrk="0" hangingPunct="0">
              <a:spcBef>
                <a:spcPct val="50000"/>
              </a:spcBef>
            </a:pPr>
            <a:r>
              <a:rPr lang="en-US" sz="1400" dirty="0">
                <a:solidFill>
                  <a:srgbClr val="000000"/>
                </a:solidFill>
                <a:latin typeface="Arial" panose="020B0604020202020204" pitchFamily="34" charset="0"/>
                <a:cs typeface="Arial" panose="020B0604020202020204" pitchFamily="34" charset="0"/>
              </a:rPr>
              <a:t>Percent</a:t>
            </a:r>
          </a:p>
        </p:txBody>
      </p:sp>
      <p:sp>
        <p:nvSpPr>
          <p:cNvPr id="2057" name="Text Box 13"/>
          <p:cNvSpPr txBox="1">
            <a:spLocks noChangeArrowheads="1"/>
          </p:cNvSpPr>
          <p:nvPr/>
        </p:nvSpPr>
        <p:spPr bwMode="auto">
          <a:xfrm>
            <a:off x="2286000" y="4219575"/>
            <a:ext cx="1676400" cy="581025"/>
          </a:xfrm>
          <a:prstGeom prst="rect">
            <a:avLst/>
          </a:prstGeom>
          <a:noFill/>
          <a:ln w="9525">
            <a:noFill/>
            <a:miter lim="800000"/>
            <a:headEnd/>
            <a:tailEnd/>
          </a:ln>
        </p:spPr>
        <p:txBody>
          <a:bodyPr>
            <a:spAutoFit/>
          </a:bodyPr>
          <a:lstStyle/>
          <a:p>
            <a:pPr algn="ctr" eaLnBrk="0" hangingPunct="0">
              <a:spcBef>
                <a:spcPct val="50000"/>
              </a:spcBef>
            </a:pPr>
            <a:r>
              <a:rPr lang="en-US" sz="1600" dirty="0">
                <a:solidFill>
                  <a:srgbClr val="006600"/>
                </a:solidFill>
                <a:latin typeface="Arial" panose="020B0604020202020204" pitchFamily="34" charset="0"/>
                <a:cs typeface="Arial" panose="020B0604020202020204" pitchFamily="34" charset="0"/>
              </a:rPr>
              <a:t>OER Inflation   (left axis)</a:t>
            </a:r>
          </a:p>
        </p:txBody>
      </p:sp>
      <p:sp>
        <p:nvSpPr>
          <p:cNvPr id="2058" name="Text Box 14"/>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a:spcBef>
                <a:spcPct val="50000"/>
              </a:spcBef>
            </a:pPr>
            <a:r>
              <a:rPr lang="en-US" sz="1400" b="1" dirty="0">
                <a:latin typeface="Arial" panose="020B0604020202020204" pitchFamily="34" charset="0"/>
                <a:cs typeface="Arial" panose="020B0604020202020204" pitchFamily="34" charset="0"/>
              </a:rPr>
              <a:t>Chart 2</a:t>
            </a:r>
          </a:p>
        </p:txBody>
      </p:sp>
    </p:spTree>
    <p:extLst>
      <p:ext uri="{BB962C8B-B14F-4D97-AF65-F5344CB8AC3E}">
        <p14:creationId xmlns:p14="http://schemas.microsoft.com/office/powerpoint/2010/main" val="623797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a:spcBef>
                <a:spcPct val="50000"/>
              </a:spcBef>
            </a:pPr>
            <a:r>
              <a:rPr lang="en-US" sz="1400" b="1" dirty="0" smtClean="0">
                <a:latin typeface="Arial" panose="020B0604020202020204" pitchFamily="34" charset="0"/>
                <a:cs typeface="Arial" panose="020B0604020202020204" pitchFamily="34" charset="0"/>
              </a:rPr>
              <a:t>Figure </a:t>
            </a:r>
            <a:r>
              <a:rPr lang="en-US" sz="1400" b="1" dirty="0">
                <a:latin typeface="Arial" panose="020B0604020202020204" pitchFamily="34" charset="0"/>
                <a:cs typeface="Arial" panose="020B0604020202020204" pitchFamily="34" charset="0"/>
              </a:rPr>
              <a:t>1</a:t>
            </a:r>
          </a:p>
        </p:txBody>
      </p:sp>
      <p:sp>
        <p:nvSpPr>
          <p:cNvPr id="11267" name="Text Box 5"/>
          <p:cNvSpPr txBox="1">
            <a:spLocks noChangeArrowheads="1"/>
          </p:cNvSpPr>
          <p:nvPr/>
        </p:nvSpPr>
        <p:spPr bwMode="auto">
          <a:xfrm>
            <a:off x="0" y="325438"/>
            <a:ext cx="9144000" cy="579437"/>
          </a:xfrm>
          <a:prstGeom prst="rect">
            <a:avLst/>
          </a:prstGeom>
          <a:noFill/>
          <a:ln w="9525">
            <a:noFill/>
            <a:miter lim="800000"/>
            <a:headEnd/>
            <a:tailEnd/>
          </a:ln>
        </p:spPr>
        <p:txBody>
          <a:bodyPr>
            <a:spAutoFit/>
          </a:bodyPr>
          <a:lstStyle/>
          <a:p>
            <a:pPr algn="ctr">
              <a:spcBef>
                <a:spcPct val="50000"/>
              </a:spcBef>
            </a:pPr>
            <a:r>
              <a:rPr lang="en-US" sz="3200" dirty="0" smtClean="0">
                <a:latin typeface="Arial" panose="020B0604020202020204" pitchFamily="34" charset="0"/>
                <a:cs typeface="Arial" panose="020B0604020202020204" pitchFamily="34" charset="0"/>
              </a:rPr>
              <a:t>Primary Sampling Unit (PSU)</a:t>
            </a:r>
            <a:endParaRPr lang="en-US" sz="3200" baseline="30000" dirty="0">
              <a:latin typeface="Arial" panose="020B0604020202020204" pitchFamily="34" charset="0"/>
              <a:cs typeface="Arial" panose="020B0604020202020204" pitchFamily="34" charset="0"/>
            </a:endParaRPr>
          </a:p>
        </p:txBody>
      </p:sp>
      <p:sp>
        <p:nvSpPr>
          <p:cNvPr id="2" name="Rectangle 1"/>
          <p:cNvSpPr/>
          <p:nvPr/>
        </p:nvSpPr>
        <p:spPr>
          <a:xfrm>
            <a:off x="2743200" y="1066800"/>
            <a:ext cx="3657600" cy="3657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114800" y="2438400"/>
            <a:ext cx="914400" cy="914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p:cNvCxnSpPr/>
          <p:nvPr/>
        </p:nvCxnSpPr>
        <p:spPr>
          <a:xfrm>
            <a:off x="4343400" y="1054925"/>
            <a:ext cx="0" cy="1383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00600" y="3340925"/>
            <a:ext cx="0" cy="138347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5017325" y="2667000"/>
            <a:ext cx="13807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2743200" y="3164775"/>
            <a:ext cx="13807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490852" y="2426031"/>
            <a:ext cx="0" cy="914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2978238" y="1249385"/>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317179" y="149085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665028" y="1769920"/>
            <a:ext cx="228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a:off x="2116288" y="1363685"/>
            <a:ext cx="838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71750" y="1185446"/>
            <a:ext cx="1290450"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Segments</a:t>
            </a:r>
            <a:endParaRPr lang="en-US" sz="1600" dirty="0">
              <a:latin typeface="Arial" panose="020B0604020202020204" pitchFamily="34" charset="0"/>
              <a:cs typeface="Arial" panose="020B0604020202020204" pitchFamily="34" charset="0"/>
            </a:endParaRPr>
          </a:p>
        </p:txBody>
      </p:sp>
      <p:sp>
        <p:nvSpPr>
          <p:cNvPr id="15" name="TextBox 14"/>
          <p:cNvSpPr txBox="1"/>
          <p:nvPr/>
        </p:nvSpPr>
        <p:spPr>
          <a:xfrm>
            <a:off x="0" y="5029200"/>
            <a:ext cx="9144000" cy="1661993"/>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Three strata (A, B, C), each representing one-third of total housing expenditures of the PSU.</a:t>
            </a:r>
          </a:p>
          <a:p>
            <a:pPr marL="285750" indent="-28575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Each of the three strata is divided into two in a </a:t>
            </a:r>
            <a:r>
              <a:rPr lang="en-US" sz="1600" smtClean="0">
                <a:latin typeface="Arial" panose="020B0604020202020204" pitchFamily="34" charset="0"/>
                <a:cs typeface="Arial" panose="020B0604020202020204" pitchFamily="34" charset="0"/>
              </a:rPr>
              <a:t>way that maximizes </a:t>
            </a:r>
            <a:r>
              <a:rPr lang="en-US" sz="1600" dirty="0" smtClean="0">
                <a:latin typeface="Arial" panose="020B0604020202020204" pitchFamily="34" charset="0"/>
                <a:cs typeface="Arial" panose="020B0604020202020204" pitchFamily="34" charset="0"/>
              </a:rPr>
              <a:t>the difference in average rent levels between the two halves: A1, A2, etc.</a:t>
            </a:r>
          </a:p>
          <a:p>
            <a:pPr marL="285750" indent="-285750">
              <a:buFont typeface="Arial" panose="020B0604020202020204" pitchFamily="34" charset="0"/>
              <a:buChar char="•"/>
            </a:pPr>
            <a:endParaRPr lang="en-US" sz="11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600" dirty="0" smtClean="0">
                <a:latin typeface="Arial" panose="020B0604020202020204" pitchFamily="34" charset="0"/>
                <a:cs typeface="Arial" panose="020B0604020202020204" pitchFamily="34" charset="0"/>
              </a:rPr>
              <a:t>A sample of segments is drawn from each of the six strata, with a segments selection probability proportional to its aggregate housing expenditure.</a:t>
            </a:r>
          </a:p>
        </p:txBody>
      </p:sp>
      <p:sp>
        <p:nvSpPr>
          <p:cNvPr id="3" name="TextBox 2"/>
          <p:cNvSpPr txBox="1"/>
          <p:nvPr/>
        </p:nvSpPr>
        <p:spPr>
          <a:xfrm>
            <a:off x="3581400" y="1066800"/>
            <a:ext cx="542544"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B1</a:t>
            </a:r>
            <a:endParaRPr lang="en-US" sz="1600" dirty="0">
              <a:latin typeface="Arial" panose="020B0604020202020204" pitchFamily="34" charset="0"/>
              <a:cs typeface="Arial" panose="020B0604020202020204" pitchFamily="34" charset="0"/>
            </a:endParaRPr>
          </a:p>
        </p:txBody>
      </p:sp>
      <p:sp>
        <p:nvSpPr>
          <p:cNvPr id="18" name="TextBox 17"/>
          <p:cNvSpPr txBox="1"/>
          <p:nvPr/>
        </p:nvSpPr>
        <p:spPr>
          <a:xfrm>
            <a:off x="5317421" y="1066800"/>
            <a:ext cx="449772"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B2</a:t>
            </a:r>
            <a:endParaRPr lang="en-US" sz="1600" dirty="0">
              <a:latin typeface="Arial" panose="020B0604020202020204" pitchFamily="34" charset="0"/>
              <a:cs typeface="Arial" panose="020B0604020202020204" pitchFamily="34" charset="0"/>
            </a:endParaRPr>
          </a:p>
        </p:txBody>
      </p:sp>
      <p:sp>
        <p:nvSpPr>
          <p:cNvPr id="22" name="TextBox 21"/>
          <p:cNvSpPr txBox="1"/>
          <p:nvPr/>
        </p:nvSpPr>
        <p:spPr>
          <a:xfrm>
            <a:off x="5317421" y="4355068"/>
            <a:ext cx="449772" cy="338554"/>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C</a:t>
            </a:r>
            <a:r>
              <a:rPr lang="en-US" sz="1600" dirty="0" smtClean="0">
                <a:latin typeface="Arial" panose="020B0604020202020204" pitchFamily="34" charset="0"/>
                <a:cs typeface="Arial" panose="020B0604020202020204" pitchFamily="34" charset="0"/>
              </a:rPr>
              <a:t>2</a:t>
            </a:r>
            <a:endParaRPr lang="en-US" sz="1600" dirty="0">
              <a:latin typeface="Arial" panose="020B0604020202020204" pitchFamily="34" charset="0"/>
              <a:cs typeface="Arial" panose="020B0604020202020204" pitchFamily="34" charset="0"/>
            </a:endParaRPr>
          </a:p>
        </p:txBody>
      </p:sp>
      <p:sp>
        <p:nvSpPr>
          <p:cNvPr id="23" name="TextBox 22"/>
          <p:cNvSpPr txBox="1"/>
          <p:nvPr/>
        </p:nvSpPr>
        <p:spPr>
          <a:xfrm>
            <a:off x="3649683" y="4355068"/>
            <a:ext cx="449772"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C1</a:t>
            </a:r>
            <a:endParaRPr lang="en-US" sz="1600" dirty="0">
              <a:latin typeface="Arial" panose="020B0604020202020204" pitchFamily="34" charset="0"/>
              <a:cs typeface="Arial" panose="020B0604020202020204" pitchFamily="34" charset="0"/>
            </a:endParaRPr>
          </a:p>
        </p:txBody>
      </p:sp>
      <p:sp>
        <p:nvSpPr>
          <p:cNvPr id="24" name="TextBox 23"/>
          <p:cNvSpPr txBox="1"/>
          <p:nvPr/>
        </p:nvSpPr>
        <p:spPr>
          <a:xfrm>
            <a:off x="4099455" y="2426031"/>
            <a:ext cx="449772"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A1</a:t>
            </a:r>
            <a:endParaRPr lang="en-US" sz="1600" dirty="0">
              <a:latin typeface="Arial" panose="020B0604020202020204" pitchFamily="34" charset="0"/>
              <a:cs typeface="Arial" panose="020B0604020202020204" pitchFamily="34" charset="0"/>
            </a:endParaRPr>
          </a:p>
        </p:txBody>
      </p:sp>
      <p:sp>
        <p:nvSpPr>
          <p:cNvPr id="25" name="TextBox 24"/>
          <p:cNvSpPr txBox="1"/>
          <p:nvPr/>
        </p:nvSpPr>
        <p:spPr>
          <a:xfrm>
            <a:off x="4531425" y="2426031"/>
            <a:ext cx="449772"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A2</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393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a:off x="0" y="328613"/>
            <a:ext cx="9144000" cy="523220"/>
          </a:xfrm>
          <a:prstGeom prst="rect">
            <a:avLst/>
          </a:prstGeom>
          <a:noFill/>
          <a:ln w="9525">
            <a:noFill/>
            <a:miter lim="800000"/>
            <a:headEnd/>
            <a:tailEnd/>
          </a:ln>
        </p:spPr>
        <p:txBody>
          <a:bodyPr>
            <a:spAutoFit/>
          </a:bodyPr>
          <a:lstStyle/>
          <a:p>
            <a:pPr algn="ctr" fontAlgn="base">
              <a:spcBef>
                <a:spcPct val="50000"/>
              </a:spcBef>
              <a:spcAft>
                <a:spcPct val="0"/>
              </a:spcAft>
            </a:pPr>
            <a:r>
              <a:rPr lang="en-US" sz="2800" dirty="0">
                <a:solidFill>
                  <a:srgbClr val="000000"/>
                </a:solidFill>
              </a:rPr>
              <a:t>Construction of CPI Tenant Rent </a:t>
            </a:r>
            <a:r>
              <a:rPr lang="en-US" sz="2800" dirty="0" smtClean="0">
                <a:solidFill>
                  <a:srgbClr val="000000"/>
                </a:solidFill>
              </a:rPr>
              <a:t>Plus </a:t>
            </a:r>
            <a:r>
              <a:rPr lang="en-US" sz="2800" dirty="0">
                <a:solidFill>
                  <a:srgbClr val="000000"/>
                </a:solidFill>
              </a:rPr>
              <a:t>Utilities Inflation</a:t>
            </a:r>
            <a:endParaRPr lang="en-US" sz="2800" baseline="30000" dirty="0">
              <a:solidFill>
                <a:srgbClr val="000000"/>
              </a:solidFill>
            </a:endParaRPr>
          </a:p>
        </p:txBody>
      </p:sp>
      <p:sp>
        <p:nvSpPr>
          <p:cNvPr id="12291" name="Text Box 7"/>
          <p:cNvSpPr txBox="1">
            <a:spLocks noChangeArrowheads="1"/>
          </p:cNvSpPr>
          <p:nvPr/>
        </p:nvSpPr>
        <p:spPr bwMode="auto">
          <a:xfrm>
            <a:off x="457200" y="5618205"/>
            <a:ext cx="7924800" cy="52322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1400" b="1" baseline="30000" dirty="0" smtClean="0">
                <a:solidFill>
                  <a:srgbClr val="000000"/>
                </a:solidFill>
                <a:latin typeface="Calibri"/>
                <a:cs typeface="Calibri"/>
              </a:rPr>
              <a:t>†</a:t>
            </a:r>
            <a:r>
              <a:rPr lang="en-US" sz="1400" b="1" dirty="0" smtClean="0">
                <a:solidFill>
                  <a:srgbClr val="000000"/>
                </a:solidFill>
              </a:rPr>
              <a:t>Formula </a:t>
            </a:r>
            <a:r>
              <a:rPr lang="en-US" sz="1400" b="1" dirty="0">
                <a:solidFill>
                  <a:srgbClr val="000000"/>
                </a:solidFill>
              </a:rPr>
              <a:t>for </a:t>
            </a:r>
            <a:r>
              <a:rPr lang="en-US" sz="1400" b="1" dirty="0" smtClean="0">
                <a:solidFill>
                  <a:srgbClr val="000000"/>
                </a:solidFill>
              </a:rPr>
              <a:t>Tenant Rent CPI </a:t>
            </a:r>
            <a:r>
              <a:rPr lang="en-US" sz="1400" b="1" dirty="0">
                <a:solidFill>
                  <a:srgbClr val="000000"/>
                </a:solidFill>
              </a:rPr>
              <a:t>Inflation:	 </a:t>
            </a:r>
            <a:r>
              <a:rPr lang="en-US" sz="1400" u="sng" dirty="0">
                <a:solidFill>
                  <a:srgbClr val="000000"/>
                </a:solidFill>
              </a:rPr>
              <a:t>[(</a:t>
            </a:r>
            <a:r>
              <a:rPr lang="en-US" sz="1400" i="1" u="sng" dirty="0">
                <a:solidFill>
                  <a:srgbClr val="000000"/>
                </a:solidFill>
              </a:rPr>
              <a:t>c.1</a:t>
            </a:r>
            <a:r>
              <a:rPr lang="en-US" sz="1400" u="sng" dirty="0">
                <a:solidFill>
                  <a:srgbClr val="000000"/>
                </a:solidFill>
              </a:rPr>
              <a:t> – [</a:t>
            </a:r>
            <a:r>
              <a:rPr lang="en-US" sz="1400" i="1" u="sng" dirty="0">
                <a:solidFill>
                  <a:srgbClr val="000000"/>
                </a:solidFill>
              </a:rPr>
              <a:t>c.4</a:t>
            </a:r>
            <a:r>
              <a:rPr lang="en-US" sz="1400" u="sng" dirty="0">
                <a:solidFill>
                  <a:srgbClr val="000000"/>
                </a:solidFill>
              </a:rPr>
              <a:t> * (1 – </a:t>
            </a:r>
            <a:r>
              <a:rPr lang="en-US" sz="1400" i="1" u="sng" dirty="0">
                <a:solidFill>
                  <a:srgbClr val="000000"/>
                </a:solidFill>
              </a:rPr>
              <a:t>c.6</a:t>
            </a:r>
            <a:r>
              <a:rPr lang="en-US" sz="1400" u="sng" dirty="0">
                <a:solidFill>
                  <a:srgbClr val="000000"/>
                </a:solidFill>
              </a:rPr>
              <a:t>)] * </a:t>
            </a:r>
            <a:r>
              <a:rPr lang="en-US" sz="1400" i="1" u="sng" dirty="0">
                <a:solidFill>
                  <a:srgbClr val="000000"/>
                </a:solidFill>
              </a:rPr>
              <a:t>c.2</a:t>
            </a:r>
            <a:r>
              <a:rPr lang="en-US" sz="1400" u="sng" dirty="0">
                <a:solidFill>
                  <a:srgbClr val="000000"/>
                </a:solidFill>
              </a:rPr>
              <a:t>) * (1 – </a:t>
            </a:r>
            <a:r>
              <a:rPr lang="en-US" sz="1400" i="1" u="sng" dirty="0">
                <a:solidFill>
                  <a:srgbClr val="000000"/>
                </a:solidFill>
              </a:rPr>
              <a:t>c.4</a:t>
            </a:r>
            <a:r>
              <a:rPr lang="en-US" sz="1400" u="sng" dirty="0">
                <a:solidFill>
                  <a:srgbClr val="000000"/>
                </a:solidFill>
              </a:rPr>
              <a:t>)] </a:t>
            </a:r>
            <a:r>
              <a:rPr lang="en-US" sz="1400" u="sng" dirty="0" smtClean="0">
                <a:solidFill>
                  <a:srgbClr val="000000"/>
                </a:solidFill>
              </a:rPr>
              <a:t>+ </a:t>
            </a:r>
            <a:r>
              <a:rPr lang="en-US" sz="1400" u="sng" dirty="0">
                <a:solidFill>
                  <a:srgbClr val="000000"/>
                </a:solidFill>
              </a:rPr>
              <a:t>(</a:t>
            </a:r>
            <a:r>
              <a:rPr lang="en-US" sz="1400" i="1" u="sng" dirty="0">
                <a:solidFill>
                  <a:srgbClr val="000000"/>
                </a:solidFill>
              </a:rPr>
              <a:t>c.2</a:t>
            </a:r>
            <a:r>
              <a:rPr lang="en-US" sz="1400" u="sng" dirty="0">
                <a:solidFill>
                  <a:srgbClr val="000000"/>
                </a:solidFill>
              </a:rPr>
              <a:t> * </a:t>
            </a:r>
            <a:r>
              <a:rPr lang="en-US" sz="1400" i="1" u="sng" dirty="0">
                <a:solidFill>
                  <a:srgbClr val="000000"/>
                </a:solidFill>
              </a:rPr>
              <a:t>c.4</a:t>
            </a:r>
            <a:r>
              <a:rPr lang="en-US" sz="1400" u="sng" dirty="0">
                <a:solidFill>
                  <a:srgbClr val="000000"/>
                </a:solidFill>
              </a:rPr>
              <a:t>)</a:t>
            </a:r>
            <a:endParaRPr lang="en-US" sz="1400" dirty="0">
              <a:solidFill>
                <a:srgbClr val="000000"/>
              </a:solidFill>
            </a:endParaRPr>
          </a:p>
          <a:p>
            <a:pPr algn="ctr" fontAlgn="base">
              <a:spcBef>
                <a:spcPct val="0"/>
              </a:spcBef>
              <a:spcAft>
                <a:spcPct val="0"/>
              </a:spcAft>
            </a:pPr>
            <a:r>
              <a:rPr lang="en-US" sz="1400" dirty="0">
                <a:solidFill>
                  <a:srgbClr val="000000"/>
                </a:solidFill>
              </a:rPr>
              <a:t>		</a:t>
            </a:r>
            <a:r>
              <a:rPr lang="en-US" sz="1400" dirty="0" smtClean="0">
                <a:solidFill>
                  <a:srgbClr val="000000"/>
                </a:solidFill>
              </a:rPr>
              <a:t>	[(</a:t>
            </a:r>
            <a:r>
              <a:rPr lang="en-US" sz="1400" dirty="0">
                <a:solidFill>
                  <a:srgbClr val="000000"/>
                </a:solidFill>
              </a:rPr>
              <a:t>1 – </a:t>
            </a:r>
            <a:r>
              <a:rPr lang="en-US" sz="1400" i="1" dirty="0">
                <a:solidFill>
                  <a:srgbClr val="000000"/>
                </a:solidFill>
              </a:rPr>
              <a:t>c.4</a:t>
            </a:r>
            <a:r>
              <a:rPr lang="en-US" sz="1400" dirty="0">
                <a:solidFill>
                  <a:srgbClr val="000000"/>
                </a:solidFill>
              </a:rPr>
              <a:t>) * (1 – </a:t>
            </a:r>
            <a:r>
              <a:rPr lang="en-US" sz="1400" i="1" dirty="0">
                <a:solidFill>
                  <a:srgbClr val="000000"/>
                </a:solidFill>
              </a:rPr>
              <a:t>c.6</a:t>
            </a:r>
            <a:r>
              <a:rPr lang="en-US" sz="1400" dirty="0">
                <a:solidFill>
                  <a:srgbClr val="000000"/>
                </a:solidFill>
              </a:rPr>
              <a:t>)] + </a:t>
            </a:r>
            <a:r>
              <a:rPr lang="en-US" sz="1400" i="1" dirty="0">
                <a:solidFill>
                  <a:srgbClr val="000000"/>
                </a:solidFill>
              </a:rPr>
              <a:t>c.6</a:t>
            </a:r>
          </a:p>
        </p:txBody>
      </p:sp>
      <p:sp>
        <p:nvSpPr>
          <p:cNvPr id="12292" name="Text Box 8"/>
          <p:cNvSpPr txBox="1">
            <a:spLocks noChangeArrowheads="1"/>
          </p:cNvSpPr>
          <p:nvPr/>
        </p:nvSpPr>
        <p:spPr bwMode="auto">
          <a:xfrm>
            <a:off x="0" y="6629400"/>
            <a:ext cx="4343400" cy="366713"/>
          </a:xfrm>
          <a:prstGeom prst="rect">
            <a:avLst/>
          </a:prstGeom>
          <a:noFill/>
          <a:ln w="9525">
            <a:noFill/>
            <a:miter lim="800000"/>
            <a:headEnd/>
            <a:tailEnd/>
          </a:ln>
        </p:spPr>
        <p:txBody>
          <a:bodyPr>
            <a:spAutoFit/>
          </a:bodyPr>
          <a:lstStyle/>
          <a:p>
            <a:pPr fontAlgn="base">
              <a:spcBef>
                <a:spcPct val="50000"/>
              </a:spcBef>
              <a:spcAft>
                <a:spcPct val="0"/>
              </a:spcAft>
            </a:pPr>
            <a:endParaRPr lang="en-US">
              <a:solidFill>
                <a:srgbClr val="000000"/>
              </a:solidFill>
            </a:endParaRPr>
          </a:p>
        </p:txBody>
      </p:sp>
      <p:sp>
        <p:nvSpPr>
          <p:cNvPr id="12293" name="Text Box 22"/>
          <p:cNvSpPr txBox="1">
            <a:spLocks noChangeArrowheads="1"/>
          </p:cNvSpPr>
          <p:nvPr/>
        </p:nvSpPr>
        <p:spPr bwMode="auto">
          <a:xfrm>
            <a:off x="0" y="6248400"/>
            <a:ext cx="7467600" cy="276999"/>
          </a:xfrm>
          <a:prstGeom prst="rect">
            <a:avLst/>
          </a:prstGeom>
          <a:noFill/>
          <a:ln w="9525">
            <a:noFill/>
            <a:miter lim="800000"/>
            <a:headEnd/>
            <a:tailEnd/>
          </a:ln>
        </p:spPr>
        <p:txBody>
          <a:bodyPr>
            <a:spAutoFit/>
          </a:bodyPr>
          <a:lstStyle/>
          <a:p>
            <a:pPr eaLnBrk="0" fontAlgn="base" hangingPunct="0">
              <a:spcBef>
                <a:spcPct val="50000"/>
              </a:spcBef>
              <a:spcAft>
                <a:spcPct val="0"/>
              </a:spcAft>
            </a:pPr>
            <a:r>
              <a:rPr lang="en-US" sz="1200" b="1" dirty="0" smtClean="0">
                <a:solidFill>
                  <a:srgbClr val="000000"/>
                </a:solidFill>
              </a:rPr>
              <a:t>Sources</a:t>
            </a:r>
            <a:r>
              <a:rPr lang="en-US" sz="1200" dirty="0" smtClean="0">
                <a:solidFill>
                  <a:srgbClr val="000000"/>
                </a:solidFill>
              </a:rPr>
              <a:t>: </a:t>
            </a:r>
            <a:r>
              <a:rPr lang="en-US" sz="1200" dirty="0">
                <a:solidFill>
                  <a:srgbClr val="000000"/>
                </a:solidFill>
              </a:rPr>
              <a:t>American Housing Survey, Consumer Price </a:t>
            </a:r>
            <a:r>
              <a:rPr lang="en-US" sz="1200" dirty="0" smtClean="0">
                <a:solidFill>
                  <a:srgbClr val="000000"/>
                </a:solidFill>
              </a:rPr>
              <a:t>Index, and </a:t>
            </a:r>
            <a:r>
              <a:rPr lang="en-US" sz="1200" dirty="0">
                <a:solidFill>
                  <a:srgbClr val="000000"/>
                </a:solidFill>
              </a:rPr>
              <a:t>authors’ </a:t>
            </a:r>
            <a:r>
              <a:rPr lang="en-US" sz="1200" dirty="0" smtClean="0">
                <a:solidFill>
                  <a:srgbClr val="000000"/>
                </a:solidFill>
              </a:rPr>
              <a:t>calculations</a:t>
            </a:r>
            <a:endParaRPr lang="en-US" sz="1200" dirty="0">
              <a:solidFill>
                <a:srgbClr val="000000"/>
              </a:solidFill>
            </a:endParaRPr>
          </a:p>
        </p:txBody>
      </p:sp>
      <p:sp>
        <p:nvSpPr>
          <p:cNvPr id="12294" name="Text Box 25"/>
          <p:cNvSpPr txBox="1">
            <a:spLocks noChangeArrowheads="1"/>
          </p:cNvSpPr>
          <p:nvPr/>
        </p:nvSpPr>
        <p:spPr bwMode="auto">
          <a:xfrm>
            <a:off x="0" y="822325"/>
            <a:ext cx="9144000" cy="336550"/>
          </a:xfrm>
          <a:prstGeom prst="rect">
            <a:avLst/>
          </a:prstGeom>
          <a:noFill/>
          <a:ln w="9525">
            <a:noFill/>
            <a:miter lim="800000"/>
            <a:headEnd/>
            <a:tailEnd/>
          </a:ln>
        </p:spPr>
        <p:txBody>
          <a:bodyPr>
            <a:spAutoFit/>
          </a:bodyPr>
          <a:lstStyle/>
          <a:p>
            <a:pPr algn="ctr" fontAlgn="base">
              <a:spcBef>
                <a:spcPct val="50000"/>
              </a:spcBef>
              <a:spcAft>
                <a:spcPct val="0"/>
              </a:spcAft>
            </a:pPr>
            <a:r>
              <a:rPr lang="en-US" sz="1600" dirty="0">
                <a:solidFill>
                  <a:srgbClr val="000000"/>
                </a:solidFill>
              </a:rPr>
              <a:t>(Used in Chart 3)</a:t>
            </a:r>
            <a:endParaRPr lang="en-US" sz="1600" baseline="30000" dirty="0">
              <a:solidFill>
                <a:srgbClr val="000000"/>
              </a:solidFill>
            </a:endParaRPr>
          </a:p>
        </p:txBody>
      </p:sp>
      <p:sp>
        <p:nvSpPr>
          <p:cNvPr id="12295" name="Text Box 30"/>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Table </a:t>
            </a:r>
            <a:r>
              <a:rPr lang="en-US" sz="1400" b="1" dirty="0" smtClean="0">
                <a:solidFill>
                  <a:srgbClr val="000000"/>
                </a:solidFill>
              </a:rPr>
              <a:t>2</a:t>
            </a:r>
            <a:endParaRPr lang="en-US" sz="1400" b="1" dirty="0">
              <a:solidFill>
                <a:srgbClr val="000000"/>
              </a:solidFill>
            </a:endParaRPr>
          </a:p>
        </p:txBody>
      </p:sp>
      <p:pic>
        <p:nvPicPr>
          <p:cNvPr id="1331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732" y="1219200"/>
            <a:ext cx="8899101" cy="427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995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2"/>
          <p:cNvGraphicFramePr>
            <a:graphicFrameLocks noChangeAspect="1"/>
          </p:cNvGraphicFramePr>
          <p:nvPr>
            <p:extLst>
              <p:ext uri="{D42A27DB-BD31-4B8C-83A1-F6EECF244321}">
                <p14:modId xmlns:p14="http://schemas.microsoft.com/office/powerpoint/2010/main" val="2694938968"/>
              </p:ext>
            </p:extLst>
          </p:nvPr>
        </p:nvGraphicFramePr>
        <p:xfrm>
          <a:off x="-104775" y="933450"/>
          <a:ext cx="9363075" cy="5543550"/>
        </p:xfrm>
        <a:graphic>
          <a:graphicData uri="http://schemas.openxmlformats.org/presentationml/2006/ole">
            <mc:AlternateContent xmlns:mc="http://schemas.openxmlformats.org/markup-compatibility/2006">
              <mc:Choice xmlns:v="urn:schemas-microsoft-com:vml" Requires="v">
                <p:oleObj spid="_x0000_s10430" name="Chart" r:id="rId4" imgW="9363078" imgH="5543640" progId="MSGraph.Chart.8">
                  <p:embed followColorScheme="full"/>
                </p:oleObj>
              </mc:Choice>
              <mc:Fallback>
                <p:oleObj name="Chart" r:id="rId4" imgW="9363078" imgH="5543640" progId="MSGraph.Chart.8">
                  <p:embed followColorScheme="full"/>
                  <p:pic>
                    <p:nvPicPr>
                      <p:cNvPr id="0" name="Picture 18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775" y="933450"/>
                        <a:ext cx="9363075" cy="5543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Text Box 3"/>
          <p:cNvSpPr txBox="1">
            <a:spLocks noChangeArrowheads="1"/>
          </p:cNvSpPr>
          <p:nvPr/>
        </p:nvSpPr>
        <p:spPr bwMode="auto">
          <a:xfrm>
            <a:off x="0" y="328613"/>
            <a:ext cx="9144000" cy="579437"/>
          </a:xfrm>
          <a:prstGeom prst="rect">
            <a:avLst/>
          </a:prstGeom>
          <a:noFill/>
          <a:ln w="9525">
            <a:noFill/>
            <a:miter lim="800000"/>
            <a:headEnd/>
            <a:tailEnd/>
          </a:ln>
        </p:spPr>
        <p:txBody>
          <a:bodyPr>
            <a:spAutoFit/>
          </a:bodyPr>
          <a:lstStyle/>
          <a:p>
            <a:pPr algn="ctr" fontAlgn="base">
              <a:spcBef>
                <a:spcPct val="50000"/>
              </a:spcBef>
              <a:spcAft>
                <a:spcPct val="0"/>
              </a:spcAft>
            </a:pPr>
            <a:r>
              <a:rPr lang="en-US" sz="3200" dirty="0">
                <a:solidFill>
                  <a:srgbClr val="000000"/>
                </a:solidFill>
              </a:rPr>
              <a:t>Tenant Rent Inflation: AHS and CPI Measures</a:t>
            </a:r>
          </a:p>
        </p:txBody>
      </p:sp>
      <p:sp>
        <p:nvSpPr>
          <p:cNvPr id="6" name="Text Box 4"/>
          <p:cNvSpPr txBox="1">
            <a:spLocks noChangeArrowheads="1"/>
          </p:cNvSpPr>
          <p:nvPr/>
        </p:nvSpPr>
        <p:spPr bwMode="auto">
          <a:xfrm>
            <a:off x="-57150" y="838200"/>
            <a:ext cx="4724400" cy="304800"/>
          </a:xfrm>
          <a:prstGeom prst="rect">
            <a:avLst/>
          </a:prstGeom>
          <a:noFill/>
          <a:ln w="9525">
            <a:noFill/>
            <a:miter lim="800000"/>
            <a:headEnd/>
            <a:tailEnd/>
          </a:ln>
        </p:spPr>
        <p:txBody>
          <a:bodyPr>
            <a:spAutoFit/>
          </a:bodyPr>
          <a:lstStyle/>
          <a:p>
            <a:pPr fontAlgn="base">
              <a:spcBef>
                <a:spcPct val="50000"/>
              </a:spcBef>
              <a:spcAft>
                <a:spcPct val="0"/>
              </a:spcAft>
            </a:pPr>
            <a:r>
              <a:rPr lang="en-US" sz="1400" dirty="0">
                <a:solidFill>
                  <a:srgbClr val="000000"/>
                </a:solidFill>
              </a:rPr>
              <a:t>% Change – Annual Rate</a:t>
            </a:r>
          </a:p>
        </p:txBody>
      </p:sp>
      <p:sp>
        <p:nvSpPr>
          <p:cNvPr id="7" name="Text Box 6"/>
          <p:cNvSpPr txBox="1">
            <a:spLocks noChangeArrowheads="1"/>
          </p:cNvSpPr>
          <p:nvPr/>
        </p:nvSpPr>
        <p:spPr bwMode="auto">
          <a:xfrm>
            <a:off x="26988" y="6351627"/>
            <a:ext cx="86106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a:solidFill>
                  <a:srgbClr val="000000"/>
                </a:solidFill>
              </a:rPr>
              <a:t>Note</a:t>
            </a:r>
            <a:r>
              <a:rPr lang="en-US" sz="1200" dirty="0">
                <a:solidFill>
                  <a:srgbClr val="000000"/>
                </a:solidFill>
              </a:rPr>
              <a:t>: </a:t>
            </a:r>
            <a:r>
              <a:rPr lang="en-US" sz="1200" dirty="0" smtClean="0">
                <a:solidFill>
                  <a:srgbClr val="000000"/>
                </a:solidFill>
              </a:rPr>
              <a:t>American </a:t>
            </a:r>
            <a:r>
              <a:rPr lang="en-US" sz="1200" dirty="0">
                <a:solidFill>
                  <a:srgbClr val="000000"/>
                </a:solidFill>
              </a:rPr>
              <a:t>Housing Survey calculations made with </a:t>
            </a:r>
            <a:r>
              <a:rPr lang="en-US" sz="1200" dirty="0" smtClean="0">
                <a:solidFill>
                  <a:srgbClr val="000000"/>
                </a:solidFill>
              </a:rPr>
              <a:t>trimming</a:t>
            </a:r>
            <a:r>
              <a:rPr lang="en-US" sz="1200" dirty="0">
                <a:solidFill>
                  <a:srgbClr val="000000"/>
                </a:solidFill>
              </a:rPr>
              <a:t>.</a:t>
            </a:r>
          </a:p>
        </p:txBody>
      </p:sp>
      <p:sp>
        <p:nvSpPr>
          <p:cNvPr id="17" name="Text Box 41"/>
          <p:cNvSpPr txBox="1">
            <a:spLocks noChangeArrowheads="1"/>
          </p:cNvSpPr>
          <p:nvPr/>
        </p:nvSpPr>
        <p:spPr bwMode="auto">
          <a:xfrm>
            <a:off x="0" y="0"/>
            <a:ext cx="9144000" cy="307777"/>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Chart </a:t>
            </a:r>
            <a:r>
              <a:rPr lang="en-US" sz="1400" b="1" dirty="0" smtClean="0">
                <a:solidFill>
                  <a:srgbClr val="000000"/>
                </a:solidFill>
              </a:rPr>
              <a:t>3</a:t>
            </a:r>
          </a:p>
        </p:txBody>
      </p:sp>
      <p:sp>
        <p:nvSpPr>
          <p:cNvPr id="18" name="Text Box 42"/>
          <p:cNvSpPr txBox="1">
            <a:spLocks noChangeArrowheads="1"/>
          </p:cNvSpPr>
          <p:nvPr/>
        </p:nvSpPr>
        <p:spPr bwMode="auto">
          <a:xfrm>
            <a:off x="4448175" y="838200"/>
            <a:ext cx="4724400" cy="304800"/>
          </a:xfrm>
          <a:prstGeom prst="rect">
            <a:avLst/>
          </a:prstGeom>
          <a:noFill/>
          <a:ln w="9525">
            <a:noFill/>
            <a:miter lim="800000"/>
            <a:headEnd/>
            <a:tailEnd/>
          </a:ln>
        </p:spPr>
        <p:txBody>
          <a:bodyPr>
            <a:spAutoFit/>
          </a:bodyPr>
          <a:lstStyle/>
          <a:p>
            <a:pPr algn="r" fontAlgn="base">
              <a:spcBef>
                <a:spcPct val="50000"/>
              </a:spcBef>
              <a:spcAft>
                <a:spcPct val="0"/>
              </a:spcAft>
            </a:pPr>
            <a:r>
              <a:rPr lang="en-US" sz="1400">
                <a:solidFill>
                  <a:srgbClr val="000000"/>
                </a:solidFill>
              </a:rPr>
              <a:t>% Change – Annual Rate</a:t>
            </a:r>
          </a:p>
        </p:txBody>
      </p:sp>
      <p:sp>
        <p:nvSpPr>
          <p:cNvPr id="22" name="Text Box 5"/>
          <p:cNvSpPr txBox="1">
            <a:spLocks noChangeArrowheads="1"/>
          </p:cNvSpPr>
          <p:nvPr/>
        </p:nvSpPr>
        <p:spPr bwMode="auto">
          <a:xfrm>
            <a:off x="0" y="6581001"/>
            <a:ext cx="103632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smtClean="0">
                <a:solidFill>
                  <a:srgbClr val="000000"/>
                </a:solidFill>
              </a:rPr>
              <a:t>Sources</a:t>
            </a:r>
            <a:r>
              <a:rPr lang="en-US" sz="1200" dirty="0" smtClean="0">
                <a:solidFill>
                  <a:srgbClr val="000000"/>
                </a:solidFill>
              </a:rPr>
              <a:t>: </a:t>
            </a:r>
            <a:r>
              <a:rPr lang="en-US" sz="1200" dirty="0">
                <a:solidFill>
                  <a:srgbClr val="000000"/>
                </a:solidFill>
              </a:rPr>
              <a:t>Bureau of Labor Statistics, American Housing </a:t>
            </a:r>
            <a:r>
              <a:rPr lang="en-US" sz="1200" dirty="0" smtClean="0">
                <a:solidFill>
                  <a:srgbClr val="000000"/>
                </a:solidFill>
              </a:rPr>
              <a:t>Survey, </a:t>
            </a:r>
            <a:r>
              <a:rPr lang="en-US" sz="1200" dirty="0">
                <a:solidFill>
                  <a:srgbClr val="000000"/>
                </a:solidFill>
              </a:rPr>
              <a:t>and authors’ </a:t>
            </a:r>
            <a:r>
              <a:rPr lang="en-US" sz="1200" dirty="0" smtClean="0">
                <a:solidFill>
                  <a:srgbClr val="000000"/>
                </a:solidFill>
              </a:rPr>
              <a:t>calculations</a:t>
            </a:r>
            <a:endParaRPr lang="en-US" sz="1200" dirty="0">
              <a:solidFill>
                <a:srgbClr val="000000"/>
              </a:solidFill>
            </a:endParaRPr>
          </a:p>
        </p:txBody>
      </p:sp>
      <p:grpSp>
        <p:nvGrpSpPr>
          <p:cNvPr id="2" name="Group 7"/>
          <p:cNvGrpSpPr>
            <a:grpSpLocks/>
          </p:cNvGrpSpPr>
          <p:nvPr/>
        </p:nvGrpSpPr>
        <p:grpSpPr bwMode="auto">
          <a:xfrm>
            <a:off x="648172" y="1222748"/>
            <a:ext cx="1431925" cy="172778"/>
            <a:chOff x="816" y="790"/>
            <a:chExt cx="902" cy="218"/>
          </a:xfrm>
        </p:grpSpPr>
        <p:sp>
          <p:nvSpPr>
            <p:cNvPr id="9" name="Rectangle 8"/>
            <p:cNvSpPr>
              <a:spLocks noChangeArrowheads="1"/>
            </p:cNvSpPr>
            <p:nvPr/>
          </p:nvSpPr>
          <p:spPr bwMode="auto">
            <a:xfrm>
              <a:off x="816" y="881"/>
              <a:ext cx="576" cy="127"/>
            </a:xfrm>
            <a:prstGeom prst="rect">
              <a:avLst/>
            </a:prstGeom>
            <a:solidFill>
              <a:srgbClr val="FF0000"/>
            </a:solidFill>
            <a:ln w="9525">
              <a:solidFill>
                <a:schemeClr val="tx1"/>
              </a:solidFill>
              <a:miter lim="800000"/>
              <a:headEnd/>
              <a:tailEnd/>
            </a:ln>
          </p:spPr>
          <p:txBody>
            <a:bodyPr wrap="none" anchor="ctr"/>
            <a:lstStyle/>
            <a:p>
              <a:pPr fontAlgn="base">
                <a:spcBef>
                  <a:spcPct val="0"/>
                </a:spcBef>
                <a:spcAft>
                  <a:spcPct val="0"/>
                </a:spcAft>
              </a:pPr>
              <a:endParaRPr lang="en-US">
                <a:solidFill>
                  <a:srgbClr val="000000"/>
                </a:solidFill>
              </a:endParaRPr>
            </a:p>
          </p:txBody>
        </p:sp>
        <p:sp>
          <p:nvSpPr>
            <p:cNvPr id="10" name="Text Box 9"/>
            <p:cNvSpPr txBox="1">
              <a:spLocks noChangeArrowheads="1"/>
            </p:cNvSpPr>
            <p:nvPr/>
          </p:nvSpPr>
          <p:spPr bwMode="auto">
            <a:xfrm>
              <a:off x="1429" y="790"/>
              <a:ext cx="289" cy="183"/>
            </a:xfrm>
            <a:prstGeom prst="rect">
              <a:avLst/>
            </a:prstGeom>
            <a:noFill/>
            <a:ln w="9525">
              <a:noFill/>
              <a:miter lim="800000"/>
              <a:headEnd/>
              <a:tailEnd/>
            </a:ln>
          </p:spPr>
          <p:txBody>
            <a:bodyPr wrap="none">
              <a:spAutoFit/>
            </a:bodyPr>
            <a:lstStyle/>
            <a:p>
              <a:pPr fontAlgn="base">
                <a:spcBef>
                  <a:spcPct val="0"/>
                </a:spcBef>
                <a:spcAft>
                  <a:spcPct val="0"/>
                </a:spcAft>
              </a:pPr>
              <a:r>
                <a:rPr lang="en-US" sz="1300" dirty="0">
                  <a:solidFill>
                    <a:srgbClr val="000000"/>
                  </a:solidFill>
                </a:rPr>
                <a:t>CPI</a:t>
              </a:r>
            </a:p>
          </p:txBody>
        </p:sp>
      </p:grpSp>
      <p:grpSp>
        <p:nvGrpSpPr>
          <p:cNvPr id="11" name="Group 18"/>
          <p:cNvGrpSpPr>
            <a:grpSpLocks/>
          </p:cNvGrpSpPr>
          <p:nvPr/>
        </p:nvGrpSpPr>
        <p:grpSpPr bwMode="auto">
          <a:xfrm>
            <a:off x="649744" y="1636884"/>
            <a:ext cx="5572140" cy="292497"/>
            <a:chOff x="823" y="1101"/>
            <a:chExt cx="3510" cy="473"/>
          </a:xfrm>
          <a:solidFill>
            <a:srgbClr val="7030A0"/>
          </a:solidFill>
        </p:grpSpPr>
        <p:sp>
          <p:nvSpPr>
            <p:cNvPr id="20" name="Rectangle 19"/>
            <p:cNvSpPr>
              <a:spLocks noChangeArrowheads="1"/>
            </p:cNvSpPr>
            <p:nvPr/>
          </p:nvSpPr>
          <p:spPr bwMode="auto">
            <a:xfrm>
              <a:off x="823" y="1248"/>
              <a:ext cx="576" cy="144"/>
            </a:xfrm>
            <a:prstGeom prst="rect">
              <a:avLst/>
            </a:prstGeom>
            <a:solidFill>
              <a:srgbClr val="10A036"/>
            </a:solidFill>
            <a:ln w="9525">
              <a:solidFill>
                <a:schemeClr val="tx1"/>
              </a:solidFill>
              <a:miter lim="800000"/>
              <a:headEnd/>
              <a:tailEnd/>
            </a:ln>
          </p:spPr>
          <p:txBody>
            <a:bodyPr wrap="none" anchor="ctr"/>
            <a:lstStyle/>
            <a:p>
              <a:pPr fontAlgn="base">
                <a:spcBef>
                  <a:spcPct val="0"/>
                </a:spcBef>
                <a:spcAft>
                  <a:spcPct val="0"/>
                </a:spcAft>
              </a:pPr>
              <a:endParaRPr lang="en-US">
                <a:solidFill>
                  <a:srgbClr val="000000"/>
                </a:solidFill>
              </a:endParaRPr>
            </a:p>
          </p:txBody>
        </p:sp>
        <p:sp>
          <p:nvSpPr>
            <p:cNvPr id="21" name="Text Box 15"/>
            <p:cNvSpPr txBox="1">
              <a:spLocks noChangeArrowheads="1"/>
            </p:cNvSpPr>
            <p:nvPr/>
          </p:nvSpPr>
          <p:spPr bwMode="auto">
            <a:xfrm>
              <a:off x="1417" y="1101"/>
              <a:ext cx="2916" cy="473"/>
            </a:xfrm>
            <a:prstGeom prst="rect">
              <a:avLst/>
            </a:prstGeom>
            <a:noFill/>
            <a:ln w="9525">
              <a:noFill/>
              <a:miter lim="800000"/>
              <a:headEnd/>
              <a:tailEnd/>
            </a:ln>
          </p:spPr>
          <p:txBody>
            <a:bodyPr wrap="none">
              <a:spAutoFit/>
            </a:bodyPr>
            <a:lstStyle/>
            <a:p>
              <a:pPr fontAlgn="base">
                <a:spcBef>
                  <a:spcPct val="0"/>
                </a:spcBef>
                <a:spcAft>
                  <a:spcPct val="0"/>
                </a:spcAft>
              </a:pPr>
              <a:r>
                <a:rPr lang="en-US" sz="1300" dirty="0" smtClean="0">
                  <a:solidFill>
                    <a:srgbClr val="000000"/>
                  </a:solidFill>
                </a:rPr>
                <a:t>Pooled Regression Expenditure-Weighted Predicted Growth</a:t>
              </a:r>
              <a:endParaRPr lang="en-US" sz="1300" dirty="0">
                <a:solidFill>
                  <a:srgbClr val="000000"/>
                </a:solidFill>
              </a:endParaRPr>
            </a:p>
          </p:txBody>
        </p:sp>
      </p:grpSp>
      <p:grpSp>
        <p:nvGrpSpPr>
          <p:cNvPr id="26" name="Group 10"/>
          <p:cNvGrpSpPr>
            <a:grpSpLocks/>
          </p:cNvGrpSpPr>
          <p:nvPr/>
        </p:nvGrpSpPr>
        <p:grpSpPr bwMode="auto">
          <a:xfrm>
            <a:off x="651497" y="1416956"/>
            <a:ext cx="4535498" cy="292692"/>
            <a:chOff x="816" y="923"/>
            <a:chExt cx="2857" cy="427"/>
          </a:xfrm>
        </p:grpSpPr>
        <p:sp>
          <p:nvSpPr>
            <p:cNvPr id="27" name="Rectangle 26"/>
            <p:cNvSpPr>
              <a:spLocks noChangeArrowheads="1"/>
            </p:cNvSpPr>
            <p:nvPr/>
          </p:nvSpPr>
          <p:spPr bwMode="auto">
            <a:xfrm>
              <a:off x="816" y="1056"/>
              <a:ext cx="576" cy="144"/>
            </a:xfrm>
            <a:prstGeom prst="rect">
              <a:avLst/>
            </a:prstGeom>
            <a:solidFill>
              <a:srgbClr val="002060"/>
            </a:solidFill>
            <a:ln w="9525">
              <a:solidFill>
                <a:schemeClr val="tx1"/>
              </a:solidFill>
              <a:miter lim="800000"/>
              <a:headEnd/>
              <a:tailEnd/>
            </a:ln>
          </p:spPr>
          <p:txBody>
            <a:bodyPr wrap="none" anchor="ctr"/>
            <a:lstStyle/>
            <a:p>
              <a:pPr fontAlgn="base">
                <a:spcBef>
                  <a:spcPct val="0"/>
                </a:spcBef>
                <a:spcAft>
                  <a:spcPct val="0"/>
                </a:spcAft>
              </a:pPr>
              <a:endParaRPr lang="en-US">
                <a:solidFill>
                  <a:srgbClr val="000000"/>
                </a:solidFill>
              </a:endParaRPr>
            </a:p>
          </p:txBody>
        </p:sp>
        <p:sp>
          <p:nvSpPr>
            <p:cNvPr id="28" name="Text Box 12"/>
            <p:cNvSpPr txBox="1">
              <a:spLocks noChangeArrowheads="1"/>
            </p:cNvSpPr>
            <p:nvPr/>
          </p:nvSpPr>
          <p:spPr bwMode="auto">
            <a:xfrm>
              <a:off x="1414" y="923"/>
              <a:ext cx="2259" cy="427"/>
            </a:xfrm>
            <a:prstGeom prst="rect">
              <a:avLst/>
            </a:prstGeom>
            <a:noFill/>
            <a:ln w="9525">
              <a:noFill/>
              <a:miter lim="800000"/>
              <a:headEnd/>
              <a:tailEnd/>
            </a:ln>
          </p:spPr>
          <p:txBody>
            <a:bodyPr wrap="none">
              <a:spAutoFit/>
            </a:bodyPr>
            <a:lstStyle/>
            <a:p>
              <a:pPr fontAlgn="base">
                <a:spcBef>
                  <a:spcPct val="0"/>
                </a:spcBef>
                <a:spcAft>
                  <a:spcPct val="0"/>
                </a:spcAft>
              </a:pPr>
              <a:r>
                <a:rPr lang="en-US" sz="1300" dirty="0">
                  <a:solidFill>
                    <a:srgbClr val="000000"/>
                  </a:solidFill>
                </a:rPr>
                <a:t>AHS Raw </a:t>
              </a:r>
              <a:r>
                <a:rPr lang="en-US" sz="1300" dirty="0" smtClean="0">
                  <a:solidFill>
                    <a:srgbClr val="000000"/>
                  </a:solidFill>
                </a:rPr>
                <a:t>Data Expenditure-Weighted Growth</a:t>
              </a:r>
              <a:endParaRPr lang="en-US" sz="1300" dirty="0">
                <a:solidFill>
                  <a:srgbClr val="000000"/>
                </a:solidFill>
              </a:endParaRPr>
            </a:p>
          </p:txBody>
        </p:sp>
      </p:grpSp>
    </p:spTree>
    <p:extLst>
      <p:ext uri="{BB962C8B-B14F-4D97-AF65-F5344CB8AC3E}">
        <p14:creationId xmlns:p14="http://schemas.microsoft.com/office/powerpoint/2010/main" val="289418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p:cNvSpPr txBox="1">
            <a:spLocks noChangeArrowheads="1"/>
          </p:cNvSpPr>
          <p:nvPr/>
        </p:nvSpPr>
        <p:spPr bwMode="auto">
          <a:xfrm>
            <a:off x="0" y="123700"/>
            <a:ext cx="9144000" cy="461665"/>
          </a:xfrm>
          <a:prstGeom prst="rect">
            <a:avLst/>
          </a:prstGeom>
          <a:noFill/>
          <a:ln w="9525">
            <a:noFill/>
            <a:miter lim="800000"/>
            <a:headEnd/>
            <a:tailEnd/>
          </a:ln>
        </p:spPr>
        <p:txBody>
          <a:bodyPr>
            <a:spAutoFit/>
          </a:bodyPr>
          <a:lstStyle/>
          <a:p>
            <a:pPr algn="ctr">
              <a:spcBef>
                <a:spcPct val="50000"/>
              </a:spcBef>
            </a:pPr>
            <a:r>
              <a:rPr lang="en-US" sz="2400" dirty="0">
                <a:latin typeface="Arial" panose="020B0604020202020204" pitchFamily="34" charset="0"/>
                <a:cs typeface="Arial" panose="020B0604020202020204" pitchFamily="34" charset="0"/>
              </a:rPr>
              <a:t>Coefficients from </a:t>
            </a:r>
            <a:r>
              <a:rPr lang="en-US" sz="2400" dirty="0" smtClean="0">
                <a:latin typeface="Arial" panose="020B0604020202020204" pitchFamily="34" charset="0"/>
                <a:cs typeface="Arial" panose="020B0604020202020204" pitchFamily="34" charset="0"/>
              </a:rPr>
              <a:t>Pooled Housing Cost Change </a:t>
            </a:r>
            <a:r>
              <a:rPr lang="en-US" sz="2400" dirty="0">
                <a:latin typeface="Arial" panose="020B0604020202020204" pitchFamily="34" charset="0"/>
                <a:cs typeface="Arial" panose="020B0604020202020204" pitchFamily="34" charset="0"/>
              </a:rPr>
              <a:t>Regression</a:t>
            </a:r>
            <a:endParaRPr lang="en-US" sz="2400" baseline="30000" dirty="0">
              <a:latin typeface="Arial" panose="020B0604020202020204" pitchFamily="34" charset="0"/>
              <a:cs typeface="Arial" panose="020B0604020202020204" pitchFamily="34" charset="0"/>
            </a:endParaRPr>
          </a:p>
        </p:txBody>
      </p:sp>
      <p:sp>
        <p:nvSpPr>
          <p:cNvPr id="3076" name="Text Box 11"/>
          <p:cNvSpPr txBox="1">
            <a:spLocks noChangeArrowheads="1"/>
          </p:cNvSpPr>
          <p:nvPr/>
        </p:nvSpPr>
        <p:spPr bwMode="auto">
          <a:xfrm>
            <a:off x="6626" y="6325426"/>
            <a:ext cx="8915400" cy="176972"/>
          </a:xfrm>
          <a:prstGeom prst="rect">
            <a:avLst/>
          </a:prstGeom>
          <a:noFill/>
          <a:ln w="9525">
            <a:noFill/>
            <a:miter lim="800000"/>
            <a:headEnd/>
            <a:tailEnd/>
          </a:ln>
        </p:spPr>
        <p:txBody>
          <a:bodyPr wrap="square">
            <a:spAutoFit/>
          </a:bodyPr>
          <a:lstStyle/>
          <a:p>
            <a:pPr>
              <a:lnSpc>
                <a:spcPct val="50000"/>
              </a:lnSpc>
              <a:spcBef>
                <a:spcPct val="50000"/>
              </a:spcBef>
            </a:pPr>
            <a:r>
              <a:rPr lang="en-US" sz="1100" b="1" dirty="0">
                <a:solidFill>
                  <a:srgbClr val="000000"/>
                </a:solidFill>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100 square feet = one unit. </a:t>
            </a:r>
            <a:r>
              <a:rPr lang="en-US" sz="1100" b="1" dirty="0" smtClean="0">
                <a:solidFill>
                  <a:srgbClr val="000000"/>
                </a:solidFill>
                <a:latin typeface="Arial" panose="020B0604020202020204" pitchFamily="34" charset="0"/>
                <a:cs typeface="Arial" panose="020B0604020202020204" pitchFamily="34" charset="0"/>
              </a:rPr>
              <a:t>⁺⁺</a:t>
            </a:r>
            <a:r>
              <a:rPr lang="en-US" sz="1100" dirty="0" smtClean="0">
                <a:latin typeface="Arial" panose="020B0604020202020204" pitchFamily="34" charset="0"/>
                <a:cs typeface="Arial" panose="020B0604020202020204" pitchFamily="34" charset="0"/>
              </a:rPr>
              <a:t>Positive numbers represent an improvement in neighborhood rating.</a:t>
            </a:r>
          </a:p>
        </p:txBody>
      </p:sp>
      <p:sp>
        <p:nvSpPr>
          <p:cNvPr id="3077" name="Text Box 20"/>
          <p:cNvSpPr txBox="1">
            <a:spLocks noChangeArrowheads="1"/>
          </p:cNvSpPr>
          <p:nvPr/>
        </p:nvSpPr>
        <p:spPr bwMode="auto">
          <a:xfrm>
            <a:off x="0" y="-38100"/>
            <a:ext cx="9144000" cy="304800"/>
          </a:xfrm>
          <a:prstGeom prst="rect">
            <a:avLst/>
          </a:prstGeom>
          <a:noFill/>
          <a:ln w="9525">
            <a:noFill/>
            <a:miter lim="800000"/>
            <a:headEnd/>
            <a:tailEnd/>
          </a:ln>
        </p:spPr>
        <p:txBody>
          <a:bodyPr>
            <a:spAutoFit/>
          </a:bodyPr>
          <a:lstStyle/>
          <a:p>
            <a:pPr algn="ctr">
              <a:spcBef>
                <a:spcPct val="50000"/>
              </a:spcBef>
            </a:pPr>
            <a:r>
              <a:rPr lang="en-US" sz="1400" b="1" dirty="0">
                <a:latin typeface="Arial" panose="020B0604020202020204" pitchFamily="34" charset="0"/>
                <a:cs typeface="Arial" panose="020B0604020202020204" pitchFamily="34" charset="0"/>
              </a:rPr>
              <a:t>Table </a:t>
            </a:r>
            <a:r>
              <a:rPr lang="en-US" sz="1400" b="1" dirty="0" smtClean="0">
                <a:latin typeface="Arial" panose="020B0604020202020204" pitchFamily="34" charset="0"/>
                <a:cs typeface="Arial" panose="020B0604020202020204" pitchFamily="34" charset="0"/>
              </a:rPr>
              <a:t>3</a:t>
            </a:r>
            <a:endParaRPr lang="en-US" sz="1400" b="1" dirty="0">
              <a:latin typeface="Arial" panose="020B0604020202020204" pitchFamily="34" charset="0"/>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59920284"/>
              </p:ext>
            </p:extLst>
          </p:nvPr>
        </p:nvGraphicFramePr>
        <p:xfrm>
          <a:off x="2133600" y="533401"/>
          <a:ext cx="4800600" cy="5715000"/>
        </p:xfrm>
        <a:graphic>
          <a:graphicData uri="http://schemas.openxmlformats.org/drawingml/2006/table">
            <a:tbl>
              <a:tblPr/>
              <a:tblGrid>
                <a:gridCol w="2660084"/>
                <a:gridCol w="1113487"/>
                <a:gridCol w="1027029"/>
              </a:tblGrid>
              <a:tr h="149700">
                <a:tc>
                  <a:txBody>
                    <a:bodyPr/>
                    <a:lstStyle/>
                    <a:p>
                      <a:pPr algn="l" fontAlgn="b"/>
                      <a:r>
                        <a:rPr lang="en-US" sz="900" b="0" i="0" u="none" strike="noStrike" dirty="0">
                          <a:solidFill>
                            <a:srgbClr val="000000"/>
                          </a:solidFill>
                          <a:latin typeface="Arial"/>
                        </a:rPr>
                        <a:t> </a:t>
                      </a:r>
                    </a:p>
                  </a:txBody>
                  <a:tcPr marL="8869" marR="8869" marT="8869" marB="0" anchor="b">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900" b="1" i="0" u="none" strike="noStrike" dirty="0" smtClean="0">
                          <a:solidFill>
                            <a:srgbClr val="000000"/>
                          </a:solidFill>
                          <a:latin typeface="Arial"/>
                        </a:rPr>
                        <a:t>No Trimming</a:t>
                      </a:r>
                      <a:endParaRPr lang="en-US" sz="900" b="1" i="0" u="none" strike="noStrike" dirty="0">
                        <a:solidFill>
                          <a:srgbClr val="000000"/>
                        </a:solidFill>
                        <a:latin typeface="Arial"/>
                      </a:endParaRPr>
                    </a:p>
                  </a:txBody>
                  <a:tcPr marL="8869" marR="8869" marT="8869"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r>
                        <a:rPr lang="en-US" sz="900" b="1" i="0" u="none" strike="noStrike" dirty="0" smtClean="0">
                          <a:solidFill>
                            <a:srgbClr val="000000"/>
                          </a:solidFill>
                          <a:latin typeface="Arial"/>
                        </a:rPr>
                        <a:t>Bacon</a:t>
                      </a:r>
                      <a:endParaRPr lang="en-US" sz="900" b="1" i="0" u="none" strike="noStrike" dirty="0">
                        <a:solidFill>
                          <a:srgbClr val="000000"/>
                        </a:solidFill>
                        <a:latin typeface="Arial"/>
                      </a:endParaRPr>
                    </a:p>
                  </a:txBody>
                  <a:tcPr marL="8869" marR="8869" marT="8869" marB="0" anchor="b">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78049">
                <a:tc>
                  <a:txBody>
                    <a:bodyPr/>
                    <a:lstStyle/>
                    <a:p>
                      <a:pPr algn="l" fontAlgn="b"/>
                      <a:r>
                        <a:rPr lang="en-US" sz="900" b="1" i="0" u="none" strike="noStrike" dirty="0">
                          <a:solidFill>
                            <a:srgbClr val="000000"/>
                          </a:solidFill>
                          <a:latin typeface="Arial"/>
                        </a:rPr>
                        <a:t> </a:t>
                      </a:r>
                      <a:r>
                        <a:rPr lang="en-US" sz="900" b="1" i="0" u="none" strike="noStrike" dirty="0" smtClean="0">
                          <a:solidFill>
                            <a:srgbClr val="000000"/>
                          </a:solidFill>
                          <a:latin typeface="Arial"/>
                        </a:rPr>
                        <a:t>Log</a:t>
                      </a:r>
                      <a:r>
                        <a:rPr lang="en-US" sz="900" b="1" i="0" u="none" strike="noStrike" baseline="0" dirty="0" smtClean="0">
                          <a:solidFill>
                            <a:srgbClr val="000000"/>
                          </a:solidFill>
                          <a:latin typeface="Arial"/>
                        </a:rPr>
                        <a:t> of Lagged </a:t>
                      </a:r>
                      <a:r>
                        <a:rPr lang="en-US" sz="900" b="1" i="0" u="none" strike="noStrike" dirty="0" smtClean="0">
                          <a:solidFill>
                            <a:srgbClr val="000000"/>
                          </a:solidFill>
                          <a:latin typeface="Arial"/>
                        </a:rPr>
                        <a:t>Housing Cost (t-2)</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4.5350</a:t>
                      </a:r>
                      <a:r>
                        <a:rPr lang="en-US" sz="900" b="0" i="0" u="none" strike="noStrike" dirty="0">
                          <a:solidFill>
                            <a:srgbClr val="000000"/>
                          </a:solidFill>
                          <a:effectLst/>
                          <a:latin typeface="Calibri"/>
                        </a:rPr>
                        <a:t>***</a:t>
                      </a: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-2.448***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a:solidFill>
                            <a:srgbClr val="000000"/>
                          </a:solidFill>
                          <a:latin typeface="Arial"/>
                        </a:rPr>
                        <a:t> Multifamily Building Dummy</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1.150*</a:t>
                      </a:r>
                    </a:p>
                  </a:txBody>
                  <a:tcPr marL="9525" marR="9525" marT="9525"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0.493*</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a:solidFill>
                            <a:srgbClr val="000000"/>
                          </a:solidFill>
                          <a:latin typeface="Arial"/>
                        </a:rPr>
                        <a:t> Midwest Dummy</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2.091</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-2.638***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South Dummy</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-2.409*</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-2.083***</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a:solidFill>
                            <a:srgbClr val="000000"/>
                          </a:solidFill>
                          <a:latin typeface="Arial"/>
                        </a:rPr>
                        <a:t> West Dummy</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-1.053</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-1.547***</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Suburban Dummy</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0.227</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-1.523**</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Rural Dummy</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3.813*</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-2.318**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Midwest x Suburban</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-0.764</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1.422</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Midwest x Rural</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3.129</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1.796</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South x Suburban</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1.172</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1.713*</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South x Rural</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3.427</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2.330*</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82958">
                <a:tc>
                  <a:txBody>
                    <a:bodyPr/>
                    <a:lstStyle/>
                    <a:p>
                      <a:pPr algn="l" fontAlgn="b"/>
                      <a:r>
                        <a:rPr lang="en-US" sz="900" b="1" i="0" u="none" strike="noStrike" dirty="0">
                          <a:solidFill>
                            <a:srgbClr val="000000"/>
                          </a:solidFill>
                          <a:latin typeface="Arial"/>
                        </a:rPr>
                        <a:t> West x Suburban</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0.0214</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1.344*</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a:solidFill>
                            <a:srgbClr val="000000"/>
                          </a:solidFill>
                          <a:latin typeface="Arial"/>
                        </a:rPr>
                        <a:t> West x Rural</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3.691</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2.497*</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200986">
                <a:tc>
                  <a:txBody>
                    <a:bodyPr/>
                    <a:lstStyle/>
                    <a:p>
                      <a:pPr algn="l" fontAlgn="b"/>
                      <a:r>
                        <a:rPr lang="en-US" sz="900" b="1" i="0" u="none" strike="noStrike" dirty="0" smtClean="0">
                          <a:solidFill>
                            <a:srgbClr val="000000"/>
                          </a:solidFill>
                          <a:latin typeface="Arial"/>
                        </a:rPr>
                        <a:t>Sq. Feet</a:t>
                      </a:r>
                      <a:r>
                        <a:rPr lang="en-US" sz="900" b="1" dirty="0" smtClean="0">
                          <a:solidFill>
                            <a:srgbClr val="000000"/>
                          </a:solidFill>
                          <a:latin typeface="Arial" panose="020B0604020202020204" pitchFamily="34" charset="0"/>
                          <a:cs typeface="Arial" panose="020B0604020202020204" pitchFamily="34" charset="0"/>
                        </a:rPr>
                        <a:t>⁺</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0.000210</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0.0000471</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202689">
                <a:tc>
                  <a:txBody>
                    <a:bodyPr/>
                    <a:lstStyle/>
                    <a:p>
                      <a:pPr algn="l" fontAlgn="b"/>
                      <a:r>
                        <a:rPr lang="en-US" sz="900" b="1" i="0" u="none" strike="noStrike" dirty="0">
                          <a:solidFill>
                            <a:srgbClr val="000000"/>
                          </a:solidFill>
                          <a:latin typeface="Arial"/>
                        </a:rPr>
                        <a:t>Change in </a:t>
                      </a:r>
                      <a:r>
                        <a:rPr lang="en-US" sz="900" b="1" i="0" u="none" strike="noStrike" dirty="0" smtClean="0">
                          <a:solidFill>
                            <a:srgbClr val="000000"/>
                          </a:solidFill>
                          <a:latin typeface="Arial"/>
                        </a:rPr>
                        <a:t>Sq. </a:t>
                      </a:r>
                      <a:r>
                        <a:rPr lang="en-US" sz="900" b="1" i="0" u="none" strike="noStrike" dirty="0">
                          <a:solidFill>
                            <a:srgbClr val="000000"/>
                          </a:solidFill>
                          <a:latin typeface="Arial"/>
                        </a:rPr>
                        <a:t>Feet</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0.000090</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-0.0000964</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a:solidFill>
                            <a:srgbClr val="000000"/>
                          </a:solidFill>
                          <a:latin typeface="Arial"/>
                        </a:rPr>
                        <a:t>Neighborhood </a:t>
                      </a:r>
                      <a:r>
                        <a:rPr lang="en-US" sz="900" b="1" i="0" u="none" strike="noStrike" dirty="0" smtClean="0">
                          <a:solidFill>
                            <a:srgbClr val="000000"/>
                          </a:solidFill>
                          <a:latin typeface="Arial"/>
                        </a:rPr>
                        <a:t>Rating</a:t>
                      </a:r>
                      <a:r>
                        <a:rPr lang="en-US" sz="900" b="1" dirty="0" smtClean="0">
                          <a:solidFill>
                            <a:srgbClr val="000000"/>
                          </a:solidFill>
                          <a:latin typeface="Arial" panose="020B0604020202020204" pitchFamily="34" charset="0"/>
                          <a:cs typeface="Arial" panose="020B0604020202020204" pitchFamily="34" charset="0"/>
                        </a:rPr>
                        <a:t>⁺⁺</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0.256</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0.00677</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88074">
                <a:tc>
                  <a:txBody>
                    <a:bodyPr/>
                    <a:lstStyle/>
                    <a:p>
                      <a:pPr algn="l" fontAlgn="b"/>
                      <a:r>
                        <a:rPr lang="en-US" sz="900" b="1" i="0" u="none" strike="noStrike" dirty="0">
                          <a:solidFill>
                            <a:srgbClr val="000000"/>
                          </a:solidFill>
                          <a:latin typeface="Arial"/>
                        </a:rPr>
                        <a:t>Change in Neighborhood Rating</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0.109</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0.137*</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1993</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0.700</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0.668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1995</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1.147</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a:rPr>
                        <a:t>-</a:t>
                      </a:r>
                      <a:r>
                        <a:rPr lang="en-US" sz="900" b="0" i="0" u="none" strike="noStrike" dirty="0" smtClean="0">
                          <a:solidFill>
                            <a:srgbClr val="000000"/>
                          </a:solidFill>
                          <a:effectLst/>
                          <a:latin typeface="Calibri"/>
                        </a:rPr>
                        <a:t>0.0939</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1997</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4.757**</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2.708***</a:t>
                      </a: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1999</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4.251**</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3.321***</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2001</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3.268***</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-0.409</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65320">
                <a:tc>
                  <a:txBody>
                    <a:bodyPr/>
                    <a:lstStyle/>
                    <a:p>
                      <a:pPr algn="l" fontAlgn="b"/>
                      <a:r>
                        <a:rPr lang="en-US" sz="900" b="1" i="0" u="none" strike="noStrike" dirty="0" smtClean="0">
                          <a:solidFill>
                            <a:srgbClr val="000000"/>
                          </a:solidFill>
                          <a:latin typeface="Arial"/>
                        </a:rPr>
                        <a:t>2003</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5.763***</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2.415***</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2005</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4.950***</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3.268***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2007</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4.853***</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2.893***</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2009</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2.884**</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0.458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smtClean="0">
                          <a:solidFill>
                            <a:srgbClr val="000000"/>
                          </a:solidFill>
                          <a:latin typeface="Arial"/>
                        </a:rPr>
                        <a:t>2011</a:t>
                      </a:r>
                      <a:endParaRPr lang="en-US" sz="900" b="1" i="0" u="none" strike="noStrike" dirty="0">
                        <a:solidFill>
                          <a:srgbClr val="000000"/>
                        </a:solidFill>
                        <a:latin typeface="Arial"/>
                      </a:endParaRP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2.337*</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-0.129</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dirty="0">
                          <a:solidFill>
                            <a:srgbClr val="000000"/>
                          </a:solidFill>
                          <a:latin typeface="Arial"/>
                        </a:rPr>
                        <a:t>Constant</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30.77***</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20.31***</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Observations</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42473</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42028</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74246">
                <a:tc>
                  <a:txBody>
                    <a:bodyPr/>
                    <a:lstStyle/>
                    <a:p>
                      <a:pPr algn="l" fontAlgn="b"/>
                      <a:r>
                        <a:rPr lang="en-US" sz="900" b="1" i="0" u="none" strike="noStrike">
                          <a:solidFill>
                            <a:srgbClr val="000000"/>
                          </a:solidFill>
                          <a:latin typeface="Arial"/>
                        </a:rPr>
                        <a:t> R^2</a:t>
                      </a:r>
                    </a:p>
                  </a:txBody>
                  <a:tcPr marL="8869" marR="8869" marT="8869"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gn="l" fontAlgn="b"/>
                      <a:r>
                        <a:rPr lang="en-US" sz="900" b="0" i="0" u="none" strike="noStrike" dirty="0" smtClean="0">
                          <a:solidFill>
                            <a:srgbClr val="000000"/>
                          </a:solidFill>
                          <a:effectLst/>
                          <a:latin typeface="Calibri"/>
                        </a:rPr>
                        <a:t>0.005</a:t>
                      </a:r>
                      <a:endParaRPr lang="en-US" sz="900" b="0" i="0" u="none" strike="noStrike" dirty="0">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r>
                        <a:rPr lang="en-US" sz="900" b="0" i="0" u="none" strike="noStrike" dirty="0" smtClean="0">
                          <a:solidFill>
                            <a:srgbClr val="000000"/>
                          </a:solidFill>
                          <a:effectLst/>
                          <a:latin typeface="Calibri"/>
                        </a:rPr>
                        <a:t>0.010</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a:noFill/>
                    </a:lnB>
                  </a:tcPr>
                </a:tc>
              </a:tr>
              <a:tr h="165320">
                <a:tc>
                  <a:txBody>
                    <a:bodyPr/>
                    <a:lstStyle/>
                    <a:p>
                      <a:pPr algn="l" fontAlgn="b"/>
                      <a:r>
                        <a:rPr lang="en-US" sz="900" b="1" i="0" u="none" strike="noStrike" dirty="0">
                          <a:solidFill>
                            <a:srgbClr val="000000"/>
                          </a:solidFill>
                          <a:latin typeface="Arial"/>
                        </a:rPr>
                        <a:t> Root Mean Squared Error</a:t>
                      </a:r>
                    </a:p>
                  </a:txBody>
                  <a:tcPr marL="8869" marR="8869" marT="8869"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smtClean="0">
                          <a:solidFill>
                            <a:srgbClr val="000000"/>
                          </a:solidFill>
                          <a:effectLst/>
                          <a:latin typeface="Calibri"/>
                        </a:rPr>
                        <a:t>45.76</a:t>
                      </a:r>
                      <a:endParaRPr lang="en-US" sz="900" b="0" i="0" u="none" strike="noStrike" dirty="0">
                        <a:solidFill>
                          <a:srgbClr val="000000"/>
                        </a:solidFill>
                        <a:effectLst/>
                        <a:latin typeface="Calibri"/>
                      </a:endParaRP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gn="l" fontAlgn="b"/>
                      <a:r>
                        <a:rPr lang="en-US" sz="900" b="0" i="0" u="none" strike="noStrike" dirty="0" smtClean="0">
                          <a:solidFill>
                            <a:srgbClr val="000000"/>
                          </a:solidFill>
                          <a:effectLst/>
                          <a:latin typeface="Calibri"/>
                        </a:rPr>
                        <a:t>21.10</a:t>
                      </a:r>
                      <a:endParaRPr lang="en-US" sz="900" b="0" i="0" u="none" strike="noStrike" dirty="0">
                        <a:solidFill>
                          <a:srgbClr val="000000"/>
                        </a:solidFill>
                        <a:effectLst/>
                        <a:latin typeface="Calibri"/>
                      </a:endParaRPr>
                    </a:p>
                  </a:txBody>
                  <a:tcPr marL="9525" marR="9525" marT="9525"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8" name="Text Box 11"/>
          <p:cNvSpPr txBox="1">
            <a:spLocks noChangeArrowheads="1"/>
          </p:cNvSpPr>
          <p:nvPr/>
        </p:nvSpPr>
        <p:spPr bwMode="auto">
          <a:xfrm>
            <a:off x="0" y="6502398"/>
            <a:ext cx="9144000" cy="346249"/>
          </a:xfrm>
          <a:prstGeom prst="rect">
            <a:avLst/>
          </a:prstGeom>
          <a:noFill/>
          <a:ln w="9525">
            <a:noFill/>
            <a:miter lim="800000"/>
            <a:headEnd/>
            <a:tailEnd/>
          </a:ln>
        </p:spPr>
        <p:txBody>
          <a:bodyPr wrap="square">
            <a:spAutoFit/>
          </a:bodyPr>
          <a:lstStyle/>
          <a:p>
            <a:pPr>
              <a:lnSpc>
                <a:spcPct val="50000"/>
              </a:lnSpc>
              <a:spcBef>
                <a:spcPct val="50000"/>
              </a:spcBef>
            </a:pPr>
            <a:r>
              <a:rPr lang="en-US" sz="1100" b="1" dirty="0">
                <a:latin typeface="Arial" panose="020B0604020202020204" pitchFamily="34" charset="0"/>
                <a:cs typeface="Arial" panose="020B0604020202020204" pitchFamily="34" charset="0"/>
              </a:rPr>
              <a:t>Note</a:t>
            </a:r>
            <a:r>
              <a:rPr lang="en-US" sz="1100" dirty="0">
                <a:latin typeface="Arial" panose="020B0604020202020204" pitchFamily="34" charset="0"/>
                <a:cs typeface="Arial" panose="020B0604020202020204" pitchFamily="34" charset="0"/>
              </a:rPr>
              <a:t>:</a:t>
            </a:r>
            <a:r>
              <a:rPr lang="en-US" sz="1100" b="1" dirty="0">
                <a:latin typeface="Arial" panose="020B0604020202020204" pitchFamily="34" charset="0"/>
                <a:cs typeface="Arial" panose="020B0604020202020204" pitchFamily="34" charset="0"/>
              </a:rPr>
              <a:t> </a:t>
            </a:r>
            <a:r>
              <a:rPr lang="en-US" sz="1100" dirty="0">
                <a:latin typeface="Arial" panose="020B0604020202020204" pitchFamily="34" charset="0"/>
                <a:cs typeface="Arial" panose="020B0604020202020204" pitchFamily="34" charset="0"/>
              </a:rPr>
              <a:t>*, **, *** stands for </a:t>
            </a:r>
            <a:r>
              <a:rPr lang="en-US" sz="1100" dirty="0" smtClean="0">
                <a:latin typeface="Arial" panose="020B0604020202020204" pitchFamily="34" charset="0"/>
                <a:cs typeface="Arial" panose="020B0604020202020204" pitchFamily="34" charset="0"/>
              </a:rPr>
              <a:t>significance </a:t>
            </a:r>
            <a:r>
              <a:rPr lang="en-US" sz="1100" dirty="0">
                <a:latin typeface="Arial" panose="020B0604020202020204" pitchFamily="34" charset="0"/>
                <a:cs typeface="Arial" panose="020B0604020202020204" pitchFamily="34" charset="0"/>
              </a:rPr>
              <a:t>at the 10, 5, </a:t>
            </a:r>
            <a:r>
              <a:rPr lang="en-US" sz="1100" dirty="0" smtClean="0">
                <a:latin typeface="Arial" panose="020B0604020202020204" pitchFamily="34" charset="0"/>
                <a:cs typeface="Arial" panose="020B0604020202020204" pitchFamily="34" charset="0"/>
              </a:rPr>
              <a:t>and 1 percent levels, </a:t>
            </a:r>
            <a:r>
              <a:rPr lang="en-US" sz="1100" dirty="0">
                <a:latin typeface="Arial" panose="020B0604020202020204" pitchFamily="34" charset="0"/>
                <a:cs typeface="Arial" panose="020B0604020202020204" pitchFamily="34" charset="0"/>
              </a:rPr>
              <a:t>respectively. </a:t>
            </a:r>
            <a:r>
              <a:rPr lang="en-US" sz="1100" dirty="0" smtClean="0">
                <a:latin typeface="Arial" panose="020B0604020202020204" pitchFamily="34" charset="0"/>
                <a:cs typeface="Arial" panose="020B0604020202020204" pitchFamily="34" charset="0"/>
              </a:rPr>
              <a:t>Fixed </a:t>
            </a:r>
            <a:r>
              <a:rPr lang="en-US" sz="1100" dirty="0">
                <a:latin typeface="Arial" panose="020B0604020202020204" pitchFamily="34" charset="0"/>
                <a:cs typeface="Arial" panose="020B0604020202020204" pitchFamily="34" charset="0"/>
              </a:rPr>
              <a:t>time effects (not reported) included in the regression</a:t>
            </a:r>
            <a:r>
              <a:rPr lang="en-US" sz="1100" dirty="0" smtClean="0">
                <a:latin typeface="Arial" panose="020B0604020202020204" pitchFamily="34" charset="0"/>
                <a:cs typeface="Arial" panose="020B0604020202020204" pitchFamily="34" charset="0"/>
              </a:rPr>
              <a:t>.   </a:t>
            </a:r>
            <a:endParaRPr lang="en-US" sz="1100" dirty="0">
              <a:latin typeface="Arial" panose="020B0604020202020204" pitchFamily="34" charset="0"/>
              <a:cs typeface="Arial" panose="020B0604020202020204" pitchFamily="34" charset="0"/>
            </a:endParaRPr>
          </a:p>
          <a:p>
            <a:pPr eaLnBrk="0" hangingPunct="0">
              <a:lnSpc>
                <a:spcPct val="50000"/>
              </a:lnSpc>
              <a:spcBef>
                <a:spcPct val="50000"/>
              </a:spcBef>
            </a:pPr>
            <a:r>
              <a:rPr lang="en-US" sz="1100" b="1" dirty="0" smtClean="0">
                <a:solidFill>
                  <a:srgbClr val="000000"/>
                </a:solidFill>
                <a:latin typeface="Arial" panose="020B0604020202020204" pitchFamily="34" charset="0"/>
                <a:cs typeface="Arial" panose="020B0604020202020204" pitchFamily="34" charset="0"/>
              </a:rPr>
              <a:t>Sources</a:t>
            </a:r>
            <a:r>
              <a:rPr lang="en-US" sz="1100" dirty="0" smtClean="0">
                <a:solidFill>
                  <a:srgbClr val="000000"/>
                </a:solidFill>
                <a:latin typeface="Arial" panose="020B0604020202020204" pitchFamily="34" charset="0"/>
                <a:cs typeface="Arial" panose="020B0604020202020204" pitchFamily="34" charset="0"/>
              </a:rPr>
              <a:t>: </a:t>
            </a:r>
            <a:r>
              <a:rPr lang="en-US" sz="1100" dirty="0">
                <a:solidFill>
                  <a:srgbClr val="000000"/>
                </a:solidFill>
                <a:latin typeface="Arial" panose="020B0604020202020204" pitchFamily="34" charset="0"/>
                <a:cs typeface="Arial" panose="020B0604020202020204" pitchFamily="34" charset="0"/>
              </a:rPr>
              <a:t>American Housing Survey and authors’ </a:t>
            </a:r>
            <a:r>
              <a:rPr lang="en-US" sz="1100" dirty="0" smtClean="0">
                <a:solidFill>
                  <a:srgbClr val="000000"/>
                </a:solidFill>
                <a:latin typeface="Arial" panose="020B0604020202020204" pitchFamily="34" charset="0"/>
                <a:cs typeface="Arial" panose="020B0604020202020204" pitchFamily="34" charset="0"/>
              </a:rPr>
              <a:t>calculations</a:t>
            </a:r>
            <a:endParaRPr lang="en-US"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7069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Table </a:t>
            </a:r>
            <a:r>
              <a:rPr lang="en-US" sz="1400" b="1" dirty="0" smtClean="0">
                <a:solidFill>
                  <a:srgbClr val="000000"/>
                </a:solidFill>
              </a:rPr>
              <a:t>4</a:t>
            </a:r>
            <a:endParaRPr lang="en-US" sz="1400" b="1" dirty="0">
              <a:solidFill>
                <a:srgbClr val="000000"/>
              </a:solidFill>
            </a:endParaRPr>
          </a:p>
        </p:txBody>
      </p:sp>
      <p:sp>
        <p:nvSpPr>
          <p:cNvPr id="3" name="Text Box 5"/>
          <p:cNvSpPr txBox="1">
            <a:spLocks noChangeArrowheads="1"/>
          </p:cNvSpPr>
          <p:nvPr/>
        </p:nvSpPr>
        <p:spPr bwMode="auto">
          <a:xfrm>
            <a:off x="0" y="328613"/>
            <a:ext cx="9144000" cy="579437"/>
          </a:xfrm>
          <a:prstGeom prst="rect">
            <a:avLst/>
          </a:prstGeom>
          <a:noFill/>
          <a:ln w="9525">
            <a:noFill/>
            <a:miter lim="800000"/>
            <a:headEnd/>
            <a:tailEnd/>
          </a:ln>
        </p:spPr>
        <p:txBody>
          <a:bodyPr>
            <a:spAutoFit/>
          </a:bodyPr>
          <a:lstStyle/>
          <a:p>
            <a:pPr algn="ctr" fontAlgn="base">
              <a:spcBef>
                <a:spcPct val="50000"/>
              </a:spcBef>
              <a:spcAft>
                <a:spcPct val="0"/>
              </a:spcAft>
            </a:pPr>
            <a:r>
              <a:rPr lang="en-US" sz="3200" dirty="0">
                <a:solidFill>
                  <a:srgbClr val="000000"/>
                </a:solidFill>
              </a:rPr>
              <a:t>Tenant Rent and OER Inflation: AHS </a:t>
            </a:r>
            <a:r>
              <a:rPr lang="en-US" sz="3200" dirty="0" smtClean="0">
                <a:solidFill>
                  <a:srgbClr val="000000"/>
                </a:solidFill>
              </a:rPr>
              <a:t>vs. </a:t>
            </a:r>
            <a:r>
              <a:rPr lang="en-US" sz="3200" dirty="0">
                <a:solidFill>
                  <a:srgbClr val="000000"/>
                </a:solidFill>
              </a:rPr>
              <a:t>CPI</a:t>
            </a:r>
          </a:p>
        </p:txBody>
      </p:sp>
      <p:sp>
        <p:nvSpPr>
          <p:cNvPr id="5" name="Text Box 16"/>
          <p:cNvSpPr txBox="1">
            <a:spLocks noChangeArrowheads="1"/>
          </p:cNvSpPr>
          <p:nvPr/>
        </p:nvSpPr>
        <p:spPr bwMode="auto">
          <a:xfrm>
            <a:off x="0" y="6619875"/>
            <a:ext cx="9144000" cy="276999"/>
          </a:xfrm>
          <a:prstGeom prst="rect">
            <a:avLst/>
          </a:prstGeom>
          <a:noFill/>
          <a:ln w="9525">
            <a:noFill/>
            <a:miter lim="800000"/>
            <a:headEnd/>
            <a:tailEnd/>
          </a:ln>
        </p:spPr>
        <p:txBody>
          <a:bodyPr wrap="square">
            <a:spAutoFit/>
          </a:bodyPr>
          <a:lstStyle/>
          <a:p>
            <a:pPr fontAlgn="base">
              <a:spcBef>
                <a:spcPct val="50000"/>
              </a:spcBef>
              <a:spcAft>
                <a:spcPct val="0"/>
              </a:spcAft>
            </a:pPr>
            <a:r>
              <a:rPr lang="en-US" sz="1200" b="1" dirty="0" smtClean="0">
                <a:solidFill>
                  <a:srgbClr val="000000"/>
                </a:solidFill>
              </a:rPr>
              <a:t>Sources</a:t>
            </a:r>
            <a:r>
              <a:rPr lang="en-US" sz="1200" dirty="0" smtClean="0">
                <a:solidFill>
                  <a:srgbClr val="000000"/>
                </a:solidFill>
              </a:rPr>
              <a:t>: </a:t>
            </a:r>
            <a:r>
              <a:rPr lang="en-US" sz="1200" dirty="0">
                <a:solidFill>
                  <a:srgbClr val="000000"/>
                </a:solidFill>
              </a:rPr>
              <a:t>American Housing Survey and Bureau of Labor </a:t>
            </a:r>
            <a:r>
              <a:rPr lang="en-US" sz="1200" dirty="0" smtClean="0">
                <a:solidFill>
                  <a:srgbClr val="000000"/>
                </a:solidFill>
              </a:rPr>
              <a:t>Statistics</a:t>
            </a:r>
            <a:endParaRPr lang="en-US" sz="1200" dirty="0">
              <a:solidFill>
                <a:srgbClr val="000000"/>
              </a:solidFill>
            </a:endParaRPr>
          </a:p>
        </p:txBody>
      </p:sp>
      <p:sp>
        <p:nvSpPr>
          <p:cNvPr id="6" name="Text Box 6"/>
          <p:cNvSpPr txBox="1">
            <a:spLocks noChangeArrowheads="1"/>
          </p:cNvSpPr>
          <p:nvPr/>
        </p:nvSpPr>
        <p:spPr bwMode="auto">
          <a:xfrm>
            <a:off x="10391" y="6265536"/>
            <a:ext cx="8991600" cy="461665"/>
          </a:xfrm>
          <a:prstGeom prst="rect">
            <a:avLst/>
          </a:prstGeom>
          <a:noFill/>
          <a:ln w="9525">
            <a:noFill/>
            <a:miter lim="800000"/>
            <a:headEnd/>
            <a:tailEnd/>
          </a:ln>
        </p:spPr>
        <p:txBody>
          <a:bodyPr wrap="square">
            <a:spAutoFit/>
          </a:bodyPr>
          <a:lstStyle/>
          <a:p>
            <a:pPr fontAlgn="base">
              <a:spcBef>
                <a:spcPct val="50000"/>
              </a:spcBef>
              <a:spcAft>
                <a:spcPct val="0"/>
              </a:spcAft>
            </a:pPr>
            <a:r>
              <a:rPr lang="en-US" sz="1200" b="1" dirty="0">
                <a:solidFill>
                  <a:srgbClr val="000000"/>
                </a:solidFill>
              </a:rPr>
              <a:t>Note</a:t>
            </a:r>
            <a:r>
              <a:rPr lang="en-US" sz="1200" dirty="0">
                <a:solidFill>
                  <a:srgbClr val="000000"/>
                </a:solidFill>
              </a:rPr>
              <a:t>: </a:t>
            </a:r>
            <a:r>
              <a:rPr lang="en-US" sz="1200" dirty="0" smtClean="0">
                <a:solidFill>
                  <a:srgbClr val="000000"/>
                </a:solidFill>
              </a:rPr>
              <a:t>American </a:t>
            </a:r>
            <a:r>
              <a:rPr lang="en-US" sz="1200" dirty="0">
                <a:solidFill>
                  <a:srgbClr val="000000"/>
                </a:solidFill>
              </a:rPr>
              <a:t>Housing Survey </a:t>
            </a:r>
            <a:r>
              <a:rPr lang="en-US" sz="1200" dirty="0" smtClean="0">
                <a:solidFill>
                  <a:srgbClr val="000000"/>
                </a:solidFill>
              </a:rPr>
              <a:t>calculations </a:t>
            </a:r>
            <a:r>
              <a:rPr lang="en-US" sz="1200" dirty="0">
                <a:solidFill>
                  <a:srgbClr val="000000"/>
                </a:solidFill>
              </a:rPr>
              <a:t>made </a:t>
            </a:r>
            <a:r>
              <a:rPr lang="en-US" sz="1200" dirty="0" smtClean="0">
                <a:solidFill>
                  <a:srgbClr val="000000"/>
                </a:solidFill>
              </a:rPr>
              <a:t>with trimmed data</a:t>
            </a:r>
            <a:r>
              <a:rPr lang="en-US" sz="1200" dirty="0">
                <a:solidFill>
                  <a:srgbClr val="000000"/>
                </a:solidFill>
              </a:rPr>
              <a:t>. Expenditure-weighted, annualized </a:t>
            </a:r>
            <a:r>
              <a:rPr lang="en-US" sz="1200" dirty="0" smtClean="0">
                <a:solidFill>
                  <a:srgbClr val="000000"/>
                </a:solidFill>
              </a:rPr>
              <a:t>predicted growth </a:t>
            </a:r>
            <a:r>
              <a:rPr lang="en-US" sz="1200" dirty="0">
                <a:solidFill>
                  <a:srgbClr val="000000"/>
                </a:solidFill>
              </a:rPr>
              <a:t>rates reported</a:t>
            </a:r>
            <a:r>
              <a:rPr lang="en-US" sz="1200" dirty="0" smtClean="0">
                <a:solidFill>
                  <a:srgbClr val="000000"/>
                </a:solidFill>
              </a:rPr>
              <a:t>.</a:t>
            </a:r>
            <a:endParaRPr lang="en-US" sz="1200" dirty="0">
              <a:solidFill>
                <a:srgbClr val="000000"/>
              </a:solidFill>
            </a:endParaRPr>
          </a:p>
        </p:txBody>
      </p:sp>
      <p:sp>
        <p:nvSpPr>
          <p:cNvPr id="8" name="TextBox 7"/>
          <p:cNvSpPr txBox="1"/>
          <p:nvPr/>
        </p:nvSpPr>
        <p:spPr>
          <a:xfrm>
            <a:off x="1" y="5833050"/>
            <a:ext cx="9143999" cy="461665"/>
          </a:xfrm>
          <a:prstGeom prst="rect">
            <a:avLst/>
          </a:prstGeom>
          <a:noFill/>
        </p:spPr>
        <p:txBody>
          <a:bodyPr wrap="square" rtlCol="0">
            <a:spAutoFit/>
          </a:bodyPr>
          <a:lstStyle/>
          <a:p>
            <a:r>
              <a:rPr lang="en-US" sz="1200" baseline="30000" dirty="0" smtClean="0">
                <a:cs typeface="Calibri"/>
              </a:rPr>
              <a:t>†</a:t>
            </a:r>
            <a:r>
              <a:rPr lang="en-US" sz="1200" dirty="0">
                <a:cs typeface="Calibri"/>
              </a:rPr>
              <a:t> </a:t>
            </a:r>
            <a:r>
              <a:rPr lang="en-US" sz="1200" dirty="0" smtClean="0">
                <a:cs typeface="Calibri"/>
              </a:rPr>
              <a:t>Tenant Rent CPI calculations documented in Table 2.</a:t>
            </a:r>
            <a:endParaRPr lang="en-US" sz="1200" baseline="30000" dirty="0">
              <a:cs typeface="Calibri"/>
            </a:endParaRPr>
          </a:p>
          <a:p>
            <a:r>
              <a:rPr lang="en-US" sz="1200" baseline="30000" dirty="0" smtClean="0">
                <a:cs typeface="Calibri"/>
              </a:rPr>
              <a:t>†† </a:t>
            </a:r>
            <a:r>
              <a:rPr lang="en-US" sz="1200" dirty="0" smtClean="0">
                <a:cs typeface="Calibri"/>
              </a:rPr>
              <a:t>Owners’ Equivalent </a:t>
            </a:r>
            <a:r>
              <a:rPr lang="en-US" sz="1200" dirty="0">
                <a:cs typeface="Calibri"/>
              </a:rPr>
              <a:t>Rent CPI calculations  documented in Table </a:t>
            </a:r>
            <a:r>
              <a:rPr lang="en-US" sz="1200" dirty="0" smtClean="0">
                <a:cs typeface="Calibri"/>
              </a:rPr>
              <a:t>TEMP.</a:t>
            </a:r>
            <a:endParaRPr lang="en-US" sz="1200" baseline="30000" dirty="0"/>
          </a:p>
        </p:txBody>
      </p:sp>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 y="1600200"/>
            <a:ext cx="8991600" cy="3123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02567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p:nvPr>
            <p:extLst>
              <p:ext uri="{D42A27DB-BD31-4B8C-83A1-F6EECF244321}">
                <p14:modId xmlns:p14="http://schemas.microsoft.com/office/powerpoint/2010/main" val="4174895037"/>
              </p:ext>
            </p:extLst>
          </p:nvPr>
        </p:nvGraphicFramePr>
        <p:xfrm>
          <a:off x="0" y="1061241"/>
          <a:ext cx="9083875" cy="5399884"/>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p:cNvSpPr/>
          <p:nvPr/>
        </p:nvSpPr>
        <p:spPr>
          <a:xfrm>
            <a:off x="738250" y="1347850"/>
            <a:ext cx="3721925" cy="1371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71" name="Text Box 7"/>
          <p:cNvSpPr txBox="1">
            <a:spLocks noChangeArrowheads="1"/>
          </p:cNvSpPr>
          <p:nvPr/>
        </p:nvSpPr>
        <p:spPr bwMode="auto">
          <a:xfrm>
            <a:off x="0" y="0"/>
            <a:ext cx="9144000" cy="304800"/>
          </a:xfrm>
          <a:prstGeom prst="rect">
            <a:avLst/>
          </a:prstGeom>
          <a:noFill/>
          <a:ln w="9525">
            <a:noFill/>
            <a:miter lim="800000"/>
            <a:headEnd/>
            <a:tailEnd/>
          </a:ln>
        </p:spPr>
        <p:txBody>
          <a:bodyPr>
            <a:spAutoFit/>
          </a:bodyPr>
          <a:lstStyle/>
          <a:p>
            <a:pPr algn="ctr" fontAlgn="base">
              <a:spcBef>
                <a:spcPct val="50000"/>
              </a:spcBef>
              <a:spcAft>
                <a:spcPct val="0"/>
              </a:spcAft>
            </a:pPr>
            <a:r>
              <a:rPr lang="en-US" sz="1400" b="1" dirty="0">
                <a:solidFill>
                  <a:srgbClr val="000000"/>
                </a:solidFill>
              </a:rPr>
              <a:t>Chart </a:t>
            </a:r>
            <a:r>
              <a:rPr lang="en-US" sz="1400" b="1" dirty="0" smtClean="0">
                <a:solidFill>
                  <a:srgbClr val="000000"/>
                </a:solidFill>
              </a:rPr>
              <a:t>4</a:t>
            </a:r>
            <a:endParaRPr lang="en-US" sz="1400" b="1" dirty="0">
              <a:solidFill>
                <a:srgbClr val="000000"/>
              </a:solidFill>
            </a:endParaRPr>
          </a:p>
        </p:txBody>
      </p:sp>
      <p:sp>
        <p:nvSpPr>
          <p:cNvPr id="7172" name="Text Box 8"/>
          <p:cNvSpPr txBox="1">
            <a:spLocks noChangeArrowheads="1"/>
          </p:cNvSpPr>
          <p:nvPr/>
        </p:nvSpPr>
        <p:spPr bwMode="auto">
          <a:xfrm>
            <a:off x="0" y="328613"/>
            <a:ext cx="9144000" cy="549275"/>
          </a:xfrm>
          <a:prstGeom prst="rect">
            <a:avLst/>
          </a:prstGeom>
          <a:noFill/>
          <a:ln w="9525">
            <a:noFill/>
            <a:miter lim="800000"/>
            <a:headEnd/>
            <a:tailEnd/>
          </a:ln>
        </p:spPr>
        <p:txBody>
          <a:bodyPr>
            <a:spAutoFit/>
          </a:bodyPr>
          <a:lstStyle/>
          <a:p>
            <a:pPr algn="ctr" fontAlgn="base">
              <a:spcBef>
                <a:spcPct val="50000"/>
              </a:spcBef>
              <a:spcAft>
                <a:spcPct val="0"/>
              </a:spcAft>
            </a:pPr>
            <a:r>
              <a:rPr lang="en-US" sz="3000" dirty="0" smtClean="0">
                <a:solidFill>
                  <a:srgbClr val="000000"/>
                </a:solidFill>
              </a:rPr>
              <a:t>CES Rent-Price Ratio</a:t>
            </a:r>
            <a:endParaRPr lang="en-US" sz="3000" dirty="0">
              <a:solidFill>
                <a:srgbClr val="000000"/>
              </a:solidFill>
            </a:endParaRPr>
          </a:p>
        </p:txBody>
      </p:sp>
      <p:sp>
        <p:nvSpPr>
          <p:cNvPr id="7174" name="Text Box 12"/>
          <p:cNvSpPr txBox="1">
            <a:spLocks noChangeArrowheads="1"/>
          </p:cNvSpPr>
          <p:nvPr/>
        </p:nvSpPr>
        <p:spPr bwMode="auto">
          <a:xfrm>
            <a:off x="2967" y="753464"/>
            <a:ext cx="3467101" cy="307777"/>
          </a:xfrm>
          <a:prstGeom prst="rect">
            <a:avLst/>
          </a:prstGeom>
          <a:noFill/>
          <a:ln w="9525">
            <a:noFill/>
            <a:miter lim="800000"/>
            <a:headEnd/>
            <a:tailEnd/>
          </a:ln>
        </p:spPr>
        <p:txBody>
          <a:bodyPr wrap="square">
            <a:spAutoFit/>
          </a:bodyPr>
          <a:lstStyle/>
          <a:p>
            <a:pPr eaLnBrk="0" fontAlgn="base" hangingPunct="0">
              <a:spcBef>
                <a:spcPct val="50000"/>
              </a:spcBef>
              <a:spcAft>
                <a:spcPct val="0"/>
              </a:spcAft>
            </a:pPr>
            <a:r>
              <a:rPr lang="en-US" sz="1400" dirty="0" smtClean="0">
                <a:solidFill>
                  <a:srgbClr val="000000"/>
                </a:solidFill>
              </a:rPr>
              <a:t>Estimated Monthly Rent and Utilities ($)</a:t>
            </a:r>
            <a:endParaRPr lang="en-US" sz="1400" dirty="0">
              <a:solidFill>
                <a:srgbClr val="000000"/>
              </a:solidFill>
            </a:endParaRPr>
          </a:p>
        </p:txBody>
      </p:sp>
      <p:sp>
        <p:nvSpPr>
          <p:cNvPr id="7176" name="Text Box 14"/>
          <p:cNvSpPr txBox="1">
            <a:spLocks noChangeArrowheads="1"/>
          </p:cNvSpPr>
          <p:nvPr/>
        </p:nvSpPr>
        <p:spPr bwMode="auto">
          <a:xfrm>
            <a:off x="5679870" y="750487"/>
            <a:ext cx="3404006" cy="307777"/>
          </a:xfrm>
          <a:prstGeom prst="rect">
            <a:avLst/>
          </a:prstGeom>
          <a:noFill/>
          <a:ln w="9525">
            <a:noFill/>
            <a:miter lim="800000"/>
            <a:headEnd/>
            <a:tailEnd/>
          </a:ln>
        </p:spPr>
        <p:txBody>
          <a:bodyPr wrap="square">
            <a:spAutoFit/>
          </a:bodyPr>
          <a:lstStyle/>
          <a:p>
            <a:pPr algn="r" eaLnBrk="0" fontAlgn="base" hangingPunct="0">
              <a:spcBef>
                <a:spcPct val="50000"/>
              </a:spcBef>
              <a:spcAft>
                <a:spcPct val="0"/>
              </a:spcAft>
            </a:pPr>
            <a:r>
              <a:rPr lang="en-US" sz="1400" dirty="0" smtClean="0">
                <a:solidFill>
                  <a:srgbClr val="000000"/>
                </a:solidFill>
              </a:rPr>
              <a:t>Estimated </a:t>
            </a:r>
            <a:r>
              <a:rPr lang="en-US" sz="1400" dirty="0">
                <a:solidFill>
                  <a:srgbClr val="000000"/>
                </a:solidFill>
              </a:rPr>
              <a:t>Monthly Rent </a:t>
            </a:r>
            <a:r>
              <a:rPr lang="en-US" sz="1400" dirty="0" smtClean="0">
                <a:solidFill>
                  <a:srgbClr val="000000"/>
                </a:solidFill>
              </a:rPr>
              <a:t>and Utilities ($)</a:t>
            </a:r>
          </a:p>
        </p:txBody>
      </p:sp>
      <p:sp>
        <p:nvSpPr>
          <p:cNvPr id="7178" name="Text Box 16"/>
          <p:cNvSpPr txBox="1">
            <a:spLocks noChangeArrowheads="1"/>
          </p:cNvSpPr>
          <p:nvPr/>
        </p:nvSpPr>
        <p:spPr bwMode="auto">
          <a:xfrm>
            <a:off x="0" y="6613525"/>
            <a:ext cx="9144000" cy="276999"/>
          </a:xfrm>
          <a:prstGeom prst="rect">
            <a:avLst/>
          </a:prstGeom>
          <a:noFill/>
          <a:ln w="9525">
            <a:noFill/>
            <a:miter lim="800000"/>
            <a:headEnd/>
            <a:tailEnd/>
          </a:ln>
        </p:spPr>
        <p:txBody>
          <a:bodyPr>
            <a:spAutoFit/>
          </a:bodyPr>
          <a:lstStyle/>
          <a:p>
            <a:pPr fontAlgn="base">
              <a:spcBef>
                <a:spcPct val="50000"/>
              </a:spcBef>
              <a:spcAft>
                <a:spcPct val="0"/>
              </a:spcAft>
            </a:pPr>
            <a:r>
              <a:rPr lang="en-US" sz="1200" b="1" dirty="0" smtClean="0">
                <a:solidFill>
                  <a:srgbClr val="000000"/>
                </a:solidFill>
              </a:rPr>
              <a:t>Sources</a:t>
            </a:r>
            <a:r>
              <a:rPr lang="en-US" sz="1200" dirty="0" smtClean="0">
                <a:solidFill>
                  <a:srgbClr val="000000"/>
                </a:solidFill>
              </a:rPr>
              <a:t>: </a:t>
            </a:r>
            <a:r>
              <a:rPr lang="en-US" sz="1200" dirty="0">
                <a:solidFill>
                  <a:srgbClr val="000000"/>
                </a:solidFill>
              </a:rPr>
              <a:t>Bureau of Labor </a:t>
            </a:r>
            <a:r>
              <a:rPr lang="en-US" sz="1200" dirty="0" smtClean="0">
                <a:solidFill>
                  <a:srgbClr val="000000"/>
                </a:solidFill>
              </a:rPr>
              <a:t>Statistics and Haver Analytics</a:t>
            </a:r>
            <a:endParaRPr lang="en-US" sz="1200" dirty="0">
              <a:solidFill>
                <a:srgbClr val="000000"/>
              </a:solidFill>
            </a:endParaRPr>
          </a:p>
        </p:txBody>
      </p:sp>
      <p:sp>
        <p:nvSpPr>
          <p:cNvPr id="14" name="Text Box 12"/>
          <p:cNvSpPr txBox="1">
            <a:spLocks noChangeArrowheads="1"/>
          </p:cNvSpPr>
          <p:nvPr/>
        </p:nvSpPr>
        <p:spPr bwMode="auto">
          <a:xfrm>
            <a:off x="3470069" y="6308725"/>
            <a:ext cx="2209800" cy="304800"/>
          </a:xfrm>
          <a:prstGeom prst="rect">
            <a:avLst/>
          </a:prstGeom>
          <a:noFill/>
          <a:ln w="9525">
            <a:noFill/>
            <a:miter lim="800000"/>
            <a:headEnd/>
            <a:tailEnd/>
          </a:ln>
        </p:spPr>
        <p:txBody>
          <a:bodyPr>
            <a:spAutoFit/>
          </a:bodyPr>
          <a:lstStyle/>
          <a:p>
            <a:pPr algn="ctr" eaLnBrk="0" fontAlgn="base" hangingPunct="0">
              <a:spcBef>
                <a:spcPct val="50000"/>
              </a:spcBef>
              <a:spcAft>
                <a:spcPct val="0"/>
              </a:spcAft>
            </a:pPr>
            <a:r>
              <a:rPr lang="en-US" sz="1400" dirty="0" smtClean="0">
                <a:solidFill>
                  <a:srgbClr val="000000"/>
                </a:solidFill>
              </a:rPr>
              <a:t>Reported Home Value ($)</a:t>
            </a:r>
            <a:endParaRPr lang="en-US" sz="1400" dirty="0">
              <a:solidFill>
                <a:srgbClr val="000000"/>
              </a:solidFill>
            </a:endParaRPr>
          </a:p>
        </p:txBody>
      </p:sp>
      <p:sp>
        <p:nvSpPr>
          <p:cNvPr id="4" name="TextBox 3"/>
          <p:cNvSpPr txBox="1"/>
          <p:nvPr/>
        </p:nvSpPr>
        <p:spPr>
          <a:xfrm>
            <a:off x="908462" y="1347850"/>
            <a:ext cx="3752209" cy="307777"/>
          </a:xfrm>
          <a:prstGeom prst="rect">
            <a:avLst/>
          </a:prstGeom>
          <a:noFill/>
        </p:spPr>
        <p:txBody>
          <a:bodyPr wrap="square" rtlCol="0">
            <a:spAutoFit/>
          </a:bodyPr>
          <a:lstStyle/>
          <a:p>
            <a:r>
              <a:rPr lang="en-US" sz="1400" dirty="0" smtClean="0"/>
              <a:t>1991: Y </a:t>
            </a:r>
            <a:r>
              <a:rPr lang="en-US" sz="1400" dirty="0"/>
              <a:t>= </a:t>
            </a:r>
            <a:r>
              <a:rPr lang="en-US" sz="1400" dirty="0" smtClean="0"/>
              <a:t>-2.25*10</a:t>
            </a:r>
            <a:r>
              <a:rPr lang="en-US" sz="1400" baseline="30000" dirty="0" smtClean="0"/>
              <a:t>-8</a:t>
            </a:r>
            <a:r>
              <a:rPr lang="en-US" sz="1400" dirty="0" smtClean="0"/>
              <a:t>X</a:t>
            </a:r>
            <a:r>
              <a:rPr lang="en-US" sz="1400" baseline="30000" dirty="0" smtClean="0"/>
              <a:t>2</a:t>
            </a:r>
            <a:r>
              <a:rPr lang="en-US" sz="1400" dirty="0" smtClean="0"/>
              <a:t> </a:t>
            </a:r>
            <a:r>
              <a:rPr lang="en-US" sz="1400" dirty="0"/>
              <a:t>+ </a:t>
            </a:r>
            <a:r>
              <a:rPr lang="en-US" sz="1400" dirty="0" smtClean="0"/>
              <a:t>0.0105X + 65.495</a:t>
            </a:r>
            <a:endParaRPr lang="en-US" sz="1400" dirty="0"/>
          </a:p>
        </p:txBody>
      </p:sp>
      <p:sp>
        <p:nvSpPr>
          <p:cNvPr id="16" name="TextBox 15"/>
          <p:cNvSpPr txBox="1"/>
          <p:nvPr/>
        </p:nvSpPr>
        <p:spPr>
          <a:xfrm>
            <a:off x="908462" y="1848807"/>
            <a:ext cx="3752209" cy="307777"/>
          </a:xfrm>
          <a:prstGeom prst="rect">
            <a:avLst/>
          </a:prstGeom>
          <a:noFill/>
        </p:spPr>
        <p:txBody>
          <a:bodyPr wrap="square" rtlCol="0">
            <a:spAutoFit/>
          </a:bodyPr>
          <a:lstStyle/>
          <a:p>
            <a:r>
              <a:rPr lang="en-US" sz="1400" dirty="0" smtClean="0"/>
              <a:t>2001: Y </a:t>
            </a:r>
            <a:r>
              <a:rPr lang="en-US" sz="1400" dirty="0"/>
              <a:t>= </a:t>
            </a:r>
            <a:r>
              <a:rPr lang="en-US" sz="1400" dirty="0" smtClean="0"/>
              <a:t>-2.09*10</a:t>
            </a:r>
            <a:r>
              <a:rPr lang="en-US" sz="1400" baseline="30000" dirty="0" smtClean="0"/>
              <a:t>-8</a:t>
            </a:r>
            <a:r>
              <a:rPr lang="en-US" sz="1400" dirty="0" smtClean="0"/>
              <a:t>X</a:t>
            </a:r>
            <a:r>
              <a:rPr lang="en-US" sz="1400" baseline="30000" dirty="0" smtClean="0"/>
              <a:t>2</a:t>
            </a:r>
            <a:r>
              <a:rPr lang="en-US" sz="1400" dirty="0" smtClean="0"/>
              <a:t> </a:t>
            </a:r>
            <a:r>
              <a:rPr lang="en-US" sz="1400" dirty="0"/>
              <a:t>+ </a:t>
            </a:r>
            <a:r>
              <a:rPr lang="en-US" sz="1400" dirty="0" smtClean="0"/>
              <a:t>0.1269X </a:t>
            </a:r>
            <a:r>
              <a:rPr lang="en-US" sz="1400" dirty="0"/>
              <a:t>- </a:t>
            </a:r>
            <a:r>
              <a:rPr lang="en-US" sz="1400" dirty="0" smtClean="0"/>
              <a:t>4.3101</a:t>
            </a:r>
            <a:endParaRPr lang="en-US" sz="1400" dirty="0"/>
          </a:p>
        </p:txBody>
      </p:sp>
      <p:sp>
        <p:nvSpPr>
          <p:cNvPr id="17" name="TextBox 16"/>
          <p:cNvSpPr txBox="1"/>
          <p:nvPr/>
        </p:nvSpPr>
        <p:spPr>
          <a:xfrm>
            <a:off x="914400" y="2338450"/>
            <a:ext cx="3746271" cy="307777"/>
          </a:xfrm>
          <a:prstGeom prst="rect">
            <a:avLst/>
          </a:prstGeom>
          <a:noFill/>
        </p:spPr>
        <p:txBody>
          <a:bodyPr wrap="square" rtlCol="0">
            <a:spAutoFit/>
          </a:bodyPr>
          <a:lstStyle/>
          <a:p>
            <a:r>
              <a:rPr lang="en-US" sz="1400" dirty="0" smtClean="0"/>
              <a:t>2011: Y = -1.17*10</a:t>
            </a:r>
            <a:r>
              <a:rPr lang="en-US" sz="1400" baseline="30000" dirty="0" smtClean="0"/>
              <a:t>-8</a:t>
            </a:r>
            <a:r>
              <a:rPr lang="en-US" sz="1400" dirty="0" smtClean="0"/>
              <a:t>X</a:t>
            </a:r>
            <a:r>
              <a:rPr lang="en-US" sz="1400" baseline="30000" dirty="0" smtClean="0"/>
              <a:t>2 </a:t>
            </a:r>
            <a:r>
              <a:rPr lang="en-US" sz="1400" dirty="0" smtClean="0"/>
              <a:t>+ 0.0105X + 41.5337</a:t>
            </a:r>
            <a:endParaRPr lang="en-US" sz="1400" dirty="0"/>
          </a:p>
        </p:txBody>
      </p:sp>
      <p:sp>
        <p:nvSpPr>
          <p:cNvPr id="5" name="Rectangle 4"/>
          <p:cNvSpPr/>
          <p:nvPr/>
        </p:nvSpPr>
        <p:spPr>
          <a:xfrm>
            <a:off x="773875" y="1959373"/>
            <a:ext cx="137160" cy="137160"/>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Isosceles Triangle 5"/>
          <p:cNvSpPr/>
          <p:nvPr/>
        </p:nvSpPr>
        <p:spPr>
          <a:xfrm>
            <a:off x="785750" y="1429000"/>
            <a:ext cx="137160" cy="13716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rot="2700000">
            <a:off x="782830" y="2474040"/>
            <a:ext cx="116145" cy="118872"/>
          </a:xfrm>
          <a:prstGeom prst="rect">
            <a:avLst/>
          </a:prstGeom>
          <a:solidFill>
            <a:srgbClr val="10A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83487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48393</TotalTime>
  <Words>2048</Words>
  <Application>Microsoft Office PowerPoint</Application>
  <PresentationFormat>On-screen Show (4:3)</PresentationFormat>
  <Paragraphs>786</Paragraphs>
  <Slides>18</Slides>
  <Notes>18</Notes>
  <HiddenSlides>0</HiddenSlides>
  <MMClips>0</MMClips>
  <ScaleCrop>false</ScaleCrop>
  <HeadingPairs>
    <vt:vector size="6" baseType="variant">
      <vt:variant>
        <vt:lpstr>Theme</vt:lpstr>
      </vt:variant>
      <vt:variant>
        <vt:i4>8</vt:i4>
      </vt:variant>
      <vt:variant>
        <vt:lpstr>Embedded OLE Servers</vt:lpstr>
      </vt:variant>
      <vt:variant>
        <vt:i4>1</vt:i4>
      </vt:variant>
      <vt:variant>
        <vt:lpstr>Slide Titles</vt:lpstr>
      </vt:variant>
      <vt:variant>
        <vt:i4>18</vt:i4>
      </vt:variant>
    </vt:vector>
  </HeadingPairs>
  <TitlesOfParts>
    <vt:vector size="27" baseType="lpstr">
      <vt:lpstr>Office Theme</vt:lpstr>
      <vt:lpstr>Default Design</vt:lpstr>
      <vt:lpstr>1_Default Design</vt:lpstr>
      <vt:lpstr>2_Default Design</vt:lpstr>
      <vt:lpstr>3_Default Design</vt:lpstr>
      <vt:lpstr>5_Default Design</vt:lpstr>
      <vt:lpstr>8_Default Design</vt:lpstr>
      <vt:lpstr>1_Office Theme</vt:lpstr>
      <vt:lpstr>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Housing Cost and Utilities by Housing-Cost Quintile</vt:lpstr>
      <vt:lpstr>Utilities and Rent Inflation by Housing-Cost Quintile</vt:lpstr>
      <vt:lpstr>PowerPoint Presentation</vt:lpstr>
      <vt:lpstr>PowerPoint Presentation</vt:lpstr>
      <vt:lpstr>PowerPoint Presentation</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Ploenzke, Matthew</dc:creator>
  <cp:lastModifiedBy>Peach, Richard</cp:lastModifiedBy>
  <cp:revision>397</cp:revision>
  <cp:lastPrinted>2015-04-30T21:41:08Z</cp:lastPrinted>
  <dcterms:created xsi:type="dcterms:W3CDTF">2013-06-06T17:36:39Z</dcterms:created>
  <dcterms:modified xsi:type="dcterms:W3CDTF">2015-12-04T15:26:54Z</dcterms:modified>
</cp:coreProperties>
</file>